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E5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4DE2-637A-431B-91B4-DD003894C496}" type="datetimeFigureOut">
              <a:rPr lang="pl-PL" smtClean="0"/>
              <a:t>2021-09-20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2EF8-A1B4-4122-A2CF-BD03CDE89E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01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4DE2-637A-431B-91B4-DD003894C496}" type="datetimeFigureOut">
              <a:rPr lang="pl-PL" smtClean="0"/>
              <a:t>2021-09-20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2EF8-A1B4-4122-A2CF-BD03CDE89E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469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4DE2-637A-431B-91B4-DD003894C496}" type="datetimeFigureOut">
              <a:rPr lang="pl-PL" smtClean="0"/>
              <a:t>2021-09-20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2EF8-A1B4-4122-A2CF-BD03CDE89E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795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4DE2-637A-431B-91B4-DD003894C496}" type="datetimeFigureOut">
              <a:rPr lang="pl-PL" smtClean="0"/>
              <a:t>2021-09-20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2EF8-A1B4-4122-A2CF-BD03CDE89E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516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4DE2-637A-431B-91B4-DD003894C496}" type="datetimeFigureOut">
              <a:rPr lang="pl-PL" smtClean="0"/>
              <a:t>2021-09-20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2EF8-A1B4-4122-A2CF-BD03CDE89E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3160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4DE2-637A-431B-91B4-DD003894C496}" type="datetimeFigureOut">
              <a:rPr lang="pl-PL" smtClean="0"/>
              <a:t>2021-09-20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2EF8-A1B4-4122-A2CF-BD03CDE89E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141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4DE2-637A-431B-91B4-DD003894C496}" type="datetimeFigureOut">
              <a:rPr lang="pl-PL" smtClean="0"/>
              <a:t>2021-09-20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2EF8-A1B4-4122-A2CF-BD03CDE89E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332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4DE2-637A-431B-91B4-DD003894C496}" type="datetimeFigureOut">
              <a:rPr lang="pl-PL" smtClean="0"/>
              <a:t>2021-09-20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2EF8-A1B4-4122-A2CF-BD03CDE89E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122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4DE2-637A-431B-91B4-DD003894C496}" type="datetimeFigureOut">
              <a:rPr lang="pl-PL" smtClean="0"/>
              <a:t>2021-09-20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2EF8-A1B4-4122-A2CF-BD03CDE89E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136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4DE2-637A-431B-91B4-DD003894C496}" type="datetimeFigureOut">
              <a:rPr lang="pl-PL" smtClean="0"/>
              <a:t>2021-09-20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2EF8-A1B4-4122-A2CF-BD03CDE89E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049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4DE2-637A-431B-91B4-DD003894C496}" type="datetimeFigureOut">
              <a:rPr lang="pl-PL" smtClean="0"/>
              <a:t>2021-09-20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2EF8-A1B4-4122-A2CF-BD03CDE89E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5890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A4DE2-637A-431B-91B4-DD003894C496}" type="datetimeFigureOut">
              <a:rPr lang="pl-PL" smtClean="0"/>
              <a:t>2021-09-20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B2EF8-A1B4-4122-A2CF-BD03CDE89E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852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ydawnictwoliteratura.pl/tworcy/ilustratorzy/joanna-rusinek" TargetMode="External"/><Relationship Id="rId2" Type="http://schemas.openxmlformats.org/officeDocument/2006/relationships/hyperlink" Target="https://www.wydawnictwoliteratura.pl/tworcy/autorzy/agnieszka-fraczek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kobieta.onet.pl/dziecko/gry-i-zabawy-ruchowe-dla-dzieci-jakie-korzysci-przynosza-propozycje-zabaw/13482ky" TargetMode="External"/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wydawnictwodwiesiostry.pl/autorzy/pers-aleksandra_i_daniel_mizielinscy.html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amarki.pl/tlumacze/agnieszka-strozyk/" TargetMode="External"/><Relationship Id="rId2" Type="http://schemas.openxmlformats.org/officeDocument/2006/relationships/hyperlink" Target="https://www.zakamarki.pl/ilustratorzy/kristina-digman/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niaksiazka.pl/lektury-szkolne-2020-2021-a-687.html" TargetMode="External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ydawnictwoliteratura.pl/tworcy/ilustratorzy/joanna-rusinek" TargetMode="External"/><Relationship Id="rId2" Type="http://schemas.openxmlformats.org/officeDocument/2006/relationships/hyperlink" Target="https://www.wydawnictwoliteratura.pl/tworcy/autorzy/agnieszka-fraczek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niaksiazka.pl/beletrystyka-i-literatura-piekna-opowiadania-polskie-c-609_10709.html" TargetMode="External"/><Relationship Id="rId2" Type="http://schemas.openxmlformats.org/officeDocument/2006/relationships/hyperlink" Target="https://www.taniaksiazka.pl/beletrystyka-i-literatura-piekna-humor-i-satyra-c-609_202.html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www.taniaksiazka.pl/dla-dzieci-ksiazki-i-ksiazeczki-c-5000_5091.html" TargetMode="Externa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246908" y="561108"/>
            <a:ext cx="5496791" cy="1963883"/>
          </a:xfrm>
        </p:spPr>
        <p:txBody>
          <a:bodyPr>
            <a:normAutofit fontScale="90000"/>
          </a:bodyPr>
          <a:lstStyle/>
          <a:p>
            <a:pPr lvl="0"/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2200" b="1" dirty="0">
                <a:solidFill>
                  <a:schemeClr val="accent6">
                    <a:lumMod val="75000"/>
                  </a:schemeClr>
                </a:solidFill>
              </a:rPr>
              <a:t>Rany Julek!</a:t>
            </a:r>
            <a:br>
              <a:rPr lang="pl-PL" sz="2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200" b="1" dirty="0">
                <a:solidFill>
                  <a:schemeClr val="accent6">
                    <a:lumMod val="75000"/>
                  </a:schemeClr>
                </a:solidFill>
              </a:rPr>
              <a:t>O tym, jak Julian Tuwim został poetą</a:t>
            </a:r>
            <a:br>
              <a:rPr lang="pl-PL" sz="2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200" b="1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700" dirty="0"/>
              <a:t>autor: </a:t>
            </a:r>
            <a:r>
              <a:rPr lang="pl-PL" sz="1700" dirty="0">
                <a:hlinkClick r:id="rId2" tooltip="Agnieszka Frączek"/>
              </a:rPr>
              <a:t>Agnieszka Frączek</a:t>
            </a:r>
            <a:r>
              <a:rPr lang="pl-PL" sz="1700" dirty="0"/>
              <a:t/>
            </a:r>
            <a:br>
              <a:rPr lang="pl-PL" sz="1700" dirty="0"/>
            </a:br>
            <a:r>
              <a:rPr lang="pl-PL" sz="1700" dirty="0"/>
              <a:t>Ilustrator: </a:t>
            </a:r>
            <a:r>
              <a:rPr lang="pl-PL" sz="1700" dirty="0">
                <a:hlinkClick r:id="rId3" tooltip="Joanna Rusinek"/>
              </a:rPr>
              <a:t>Joanna Rusinek</a:t>
            </a: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/>
              <a:t/>
            </a:r>
            <a:br>
              <a:rPr lang="pl-PL" sz="1800" dirty="0"/>
            </a:br>
            <a:r>
              <a:rPr lang="pl-PL" sz="1300" b="1" dirty="0"/>
              <a:t>- 5 egzemplarzy, 77 stron, piękne ilustracje, nowe wydanie</a:t>
            </a:r>
            <a:endParaRPr lang="pl-PL" sz="1800" dirty="0"/>
          </a:p>
        </p:txBody>
      </p:sp>
      <p:pic>
        <p:nvPicPr>
          <p:cNvPr id="3" name="Symbol zastępczy obrazu 2"/>
          <p:cNvPicPr>
            <a:picLocks noGrp="1" noChangeAspect="1"/>
          </p:cNvPicPr>
          <p:nvPr>
            <p:ph type="pic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80" b="23680"/>
          <a:stretch>
            <a:fillRect/>
          </a:stretch>
        </p:blipFill>
        <p:spPr>
          <a:xfrm>
            <a:off x="6857999" y="987425"/>
            <a:ext cx="4497389" cy="4956175"/>
          </a:xfrm>
        </p:spPr>
      </p:pic>
      <p:sp>
        <p:nvSpPr>
          <p:cNvPr id="10" name="Symbol zastępczy tekstu 9"/>
          <p:cNvSpPr>
            <a:spLocks noGrp="1"/>
          </p:cNvSpPr>
          <p:nvPr>
            <p:ph type="body" sz="half" idx="2"/>
          </p:nvPr>
        </p:nvSpPr>
        <p:spPr>
          <a:xfrm>
            <a:off x="1132608" y="2389909"/>
            <a:ext cx="5496791" cy="3782291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pPr algn="just"/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Opowieść 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o Julku – niezłym ziółku. O budowaniu bardzo skomplikowanych, do niczego niesłużących maszyn i urządzeń. O hodowli zaskrońców w pudełku, zaklinaniu kamieni i… nieudanym wysadzeniu w powietrze pewnej łódzkiej kamieni­cy. To właśnie dzięki wielu swoim pasjom Julek został poetą. I to takim poetą:</a:t>
            </a:r>
          </a:p>
          <a:p>
            <a:pPr algn="just"/>
            <a:r>
              <a:rPr lang="pl-PL" sz="1400" i="1" dirty="0">
                <a:latin typeface="Calibri" panose="020F0502020204030204" pitchFamily="34" charset="0"/>
                <a:cs typeface="Calibri" panose="020F0502020204030204" pitchFamily="34" charset="0"/>
              </a:rPr>
              <a:t>że choćby przyszło tysiąc pisarzy</a:t>
            </a:r>
            <a:endParaRPr lang="pl-PL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1400" i="1" dirty="0">
                <a:latin typeface="Calibri" panose="020F0502020204030204" pitchFamily="34" charset="0"/>
                <a:cs typeface="Calibri" panose="020F0502020204030204" pitchFamily="34" charset="0"/>
              </a:rPr>
              <a:t>i każdy tysiąc strof by wysmażył,</a:t>
            </a:r>
            <a:endParaRPr lang="pl-PL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1400" i="1" dirty="0">
                <a:latin typeface="Calibri" panose="020F0502020204030204" pitchFamily="34" charset="0"/>
                <a:cs typeface="Calibri" panose="020F0502020204030204" pitchFamily="34" charset="0"/>
              </a:rPr>
              <a:t>i każdy nie wiem, jak się nadymał,</a:t>
            </a:r>
            <a:endParaRPr lang="pl-PL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1400" i="1" dirty="0">
                <a:latin typeface="Calibri" panose="020F0502020204030204" pitchFamily="34" charset="0"/>
                <a:cs typeface="Calibri" panose="020F0502020204030204" pitchFamily="34" charset="0"/>
              </a:rPr>
              <a:t>nikt nie dogoni Julka Tuwima.</a:t>
            </a:r>
            <a:endParaRPr lang="pl-PL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Rany Julek! to napisana ze swadą historia dzieciństwa Juliana Tuwima. Znajdziecie tu wiele historii z jego życia poprzeplatanych wierszami i żartami. A wszystkie tak barwne i wybuchowe, jak mikstury chemiczne małego Juliana.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829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1828" y="872836"/>
            <a:ext cx="4982584" cy="1246909"/>
          </a:xfrm>
        </p:spPr>
        <p:txBody>
          <a:bodyPr>
            <a:noAutofit/>
          </a:bodyPr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Pamiętnik Czarnego Noska</a:t>
            </a:r>
            <a:r>
              <a:rPr lang="pl-PL" sz="800" b="1" dirty="0">
                <a:solidFill>
                  <a:srgbClr val="70AD47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800" b="1" dirty="0">
                <a:solidFill>
                  <a:srgbClr val="70AD47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autor: </a:t>
            </a:r>
            <a:r>
              <a:rPr lang="pl-PL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Hugh </a:t>
            </a:r>
            <a:r>
              <a:rPr lang="pl-PL" sz="14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Lofting</a:t>
            </a:r>
            <a:r>
              <a:rPr lang="pl-PL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- 5 egzemplarzy, 77 stron, piękne ilustracje, nowe wydanie</a:t>
            </a:r>
            <a:endParaRPr lang="pl-PL" sz="12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618" y="1863797"/>
            <a:ext cx="3262745" cy="3539846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55964" y="3023755"/>
            <a:ext cx="5138447" cy="3002972"/>
          </a:xfrm>
        </p:spPr>
        <p:txBody>
          <a:bodyPr/>
          <a:lstStyle/>
          <a:p>
            <a:pPr algn="just"/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Pamiętnik Czarnego Noska to urocza opowiastka dla najmłodszych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 czytelników, która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 opisuje niesamowite życie i przygody małego, ciekawskiego misia, którego właścicielem jest Małgosia.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 Jest to klasyczna książka po dziś dzień pozostająca w kanonie lektur dzieci ze szkół podstawowych i pomimo tego, że wydana została całkiem dawno, bo w latach 60, nadal bawi i uczy zarówno ...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646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477982"/>
            <a:ext cx="4875212" cy="1880754"/>
          </a:xfrm>
        </p:spPr>
        <p:txBody>
          <a:bodyPr>
            <a:normAutofit/>
          </a:bodyPr>
          <a:lstStyle/>
          <a:p>
            <a:r>
              <a:rPr lang="pl-PL" sz="2400" b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Asiunia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autor: Joanna </a:t>
            </a:r>
            <a:r>
              <a:rPr lang="pl-PL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Poprazińska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- 5 egzemplarzy, 46 str., piękne ilustracje,  nowe wydanie</a:t>
            </a:r>
            <a:endParaRPr lang="pl-PL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464" y="477982"/>
            <a:ext cx="4592781" cy="5527963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219200" y="2670465"/>
            <a:ext cx="5649191" cy="2722418"/>
          </a:xfrm>
        </p:spPr>
        <p:txBody>
          <a:bodyPr>
            <a:noAutofit/>
          </a:bodyPr>
          <a:lstStyle/>
          <a:p>
            <a:pPr algn="just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Asiunia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" to wzruszająca opowieść o wojnie widzianej oczami dziecka. Książki dla dzieci rzadko kiedy poruszają tematykę wojny dorosłych, czyli doświadczeń ze wszech miar traumatycznych i smutnych. Tymczasem właśnie niezwykle ważne jest, by historie dzieci z tamtego okresu wraz z ich perspektywą również wybrzmiewały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Asiunia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” to 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lektura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 w najmłodszych klasach, wzruszająca opowieść o wojnie, opowiedziana szczerze i prostym językiem przez małą dziewczynkę. </a:t>
            </a:r>
            <a:r>
              <a:rPr lang="pl-PL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Książka zdobyła Nagrodę Literacką Miasta Stołecznego Warszawy.</a:t>
            </a:r>
          </a:p>
        </p:txBody>
      </p:sp>
    </p:spTree>
    <p:extLst>
      <p:ext uri="{BB962C8B-B14F-4D97-AF65-F5344CB8AC3E}">
        <p14:creationId xmlns:p14="http://schemas.microsoft.com/office/powerpoint/2010/main" val="134021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67246" y="685800"/>
            <a:ext cx="4727165" cy="1693718"/>
          </a:xfrm>
        </p:spPr>
        <p:txBody>
          <a:bodyPr>
            <a:normAutofit/>
          </a:bodyPr>
          <a:lstStyle/>
          <a:p>
            <a:r>
              <a:rPr lang="pl-PL" sz="27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Mania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800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autor: </a:t>
            </a:r>
            <a:r>
              <a:rPr lang="pl-PL" sz="1800" u="sng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Julia Grodek</a:t>
            </a:r>
            <a:r>
              <a:rPr lang="pl-PL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24 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egzemplarzy,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72 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str., piękne ilustracje,  nowe wydanie</a:t>
            </a: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752" y="1230023"/>
            <a:ext cx="3352800" cy="4762500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67246" y="2597727"/>
            <a:ext cx="5511536" cy="3099016"/>
          </a:xfrm>
        </p:spPr>
        <p:txBody>
          <a:bodyPr>
            <a:noAutofit/>
          </a:bodyPr>
          <a:lstStyle/>
          <a:p>
            <a:pPr algn="just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Książka przeznaczona dla najmłodszych czytelników (7+) - pozwala poznać życiorys słynnej noblistki i przyswoić go sobie wraz z szerszym kontekstem. Ten kontekst, to między innymi wiedza na temat epoki, jak również wiedza na temat samej nagrody Nobla. Książka została podzielona na dwie części. W pierwszej dzieci poznają historię życia noblistki, najpierw małej Mani, a później dorosłej Marii poprzez rozmowy z najważniejszymi w jej życiu postaciami. Druga część książki pozwala dzieciom przypomnieć najważniejsze fakty z życia Marii Skłodowskiej a także wyjaśnić trudne pojęcia z nią związane, m.in. radioaktywność. Nie zabraknie także ciekawostek, np. informacji na jakich monetach, banknotach i znaczkach można znaleźć podobiznę Marii a także jak przebrać się za noblistkę na bal przebierańców. Dzięki tej książce dziecko zdobędzie wiedzę o przydatności odkryć naukowych w życiu codziennym, oraz rozbudzi w nim ciekawość wobec świata i jego zasobów.</a:t>
            </a:r>
          </a:p>
        </p:txBody>
      </p:sp>
    </p:spTree>
    <p:extLst>
      <p:ext uri="{BB962C8B-B14F-4D97-AF65-F5344CB8AC3E}">
        <p14:creationId xmlns:p14="http://schemas.microsoft.com/office/powerpoint/2010/main" val="73690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8146" y="716972"/>
            <a:ext cx="6120246" cy="1839191"/>
          </a:xfrm>
        </p:spPr>
        <p:txBody>
          <a:bodyPr>
            <a:normAutofit fontScale="90000"/>
          </a:bodyPr>
          <a:lstStyle/>
          <a:p>
            <a:r>
              <a:rPr lang="pl-PL" sz="27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Niesamowite </a:t>
            </a:r>
            <a:r>
              <a:rPr lang="pl-PL" sz="27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przygody </a:t>
            </a:r>
            <a:r>
              <a:rPr lang="pl-PL" sz="27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dziesięciu</a:t>
            </a:r>
            <a:br>
              <a:rPr lang="pl-PL" sz="27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7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skarpetek </a:t>
            </a:r>
            <a:r>
              <a:rPr lang="pl-PL" sz="27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(czterech prawych i sześciu lewych)</a:t>
            </a:r>
            <a:r>
              <a:rPr lang="pl-PL" sz="27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br>
              <a:rPr lang="pl-PL" sz="27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l-PL" sz="27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7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autor: Justyna Bednarek</a:t>
            </a:r>
            <a:b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9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l-PL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7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pl-PL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 </a:t>
            </a:r>
            <a:r>
              <a:rPr lang="pl-PL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egzemplarzy, </a:t>
            </a:r>
            <a:r>
              <a:rPr lang="pl-PL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155 </a:t>
            </a:r>
            <a:r>
              <a:rPr lang="pl-PL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stron, piękne ilustracje, nowe wydanie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812" y="1112116"/>
            <a:ext cx="3425462" cy="4873625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48145" y="2379518"/>
            <a:ext cx="6380019" cy="3606223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pl-PL" sz="4300" dirty="0">
                <a:latin typeface="Calibri" panose="020F0502020204030204" pitchFamily="34" charset="0"/>
                <a:cs typeface="Calibri" panose="020F0502020204030204" pitchFamily="34" charset="0"/>
              </a:rPr>
              <a:t>Każda pani domu doskonale wie, że skarpetki są problematycznym elementem garderoby i giną w niewyjaśnionych okolicznościach w praniu. Na tej podstawie swoją barwną i humorystyczną historię oparła Justyna Bednarek, pisząc książkę dla dzieci „Niesamowite przygody dziesięciu skarpetek”. Gdzie zatem podziały się skarpetki do pary?</a:t>
            </a:r>
          </a:p>
          <a:p>
            <a:r>
              <a:rPr lang="pl-PL" sz="4300" b="1" dirty="0">
                <a:latin typeface="Calibri" panose="020F0502020204030204" pitchFamily="34" charset="0"/>
                <a:cs typeface="Calibri" panose="020F0502020204030204" pitchFamily="34" charset="0"/>
              </a:rPr>
              <a:t>Co się dzieje ze zgubionymi skarpetkami?</a:t>
            </a:r>
            <a:endParaRPr lang="pl-PL" sz="4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4300" dirty="0">
                <a:latin typeface="Calibri" panose="020F0502020204030204" pitchFamily="34" charset="0"/>
                <a:cs typeface="Calibri" panose="020F0502020204030204" pitchFamily="34" charset="0"/>
              </a:rPr>
              <a:t>Autorka przedstawia dom Małej Be, w którym skarpetki dosłownie znikają w praniu, przez co są nie do pary. Zagłębiając się dalej w tę historię, dowiesz się, że zaginione skarpetki wyruszają w szeroki świat przez dziurę, którą odkrywa również hydraulik wezwany na interwencję. Skarpetki wydostają się na wolność i doświadczają wielu ciekawych przygód.</a:t>
            </a:r>
          </a:p>
          <a:p>
            <a:pPr algn="just"/>
            <a:r>
              <a:rPr lang="pl-PL" sz="4300" dirty="0">
                <a:latin typeface="Calibri" panose="020F0502020204030204" pitchFamily="34" charset="0"/>
                <a:cs typeface="Calibri" panose="020F0502020204030204" pitchFamily="34" charset="0"/>
              </a:rPr>
              <a:t>Jedne stają się gwiazdami filmowymi i brylują w Hollywood, inne opiekują się myszkami – sierotami, a jeszcze inne zostają detektywami. Książka jest wyrazem tego, co jest w stanie wymyślić nasza cudowna, nieskrępowana żadnymi ramami wyobraźnia.</a:t>
            </a:r>
          </a:p>
          <a:p>
            <a:r>
              <a:rPr lang="pl-PL" sz="4300" b="1" dirty="0">
                <a:latin typeface="Calibri" panose="020F0502020204030204" pitchFamily="34" charset="0"/>
                <a:cs typeface="Calibri" panose="020F0502020204030204" pitchFamily="34" charset="0"/>
              </a:rPr>
              <a:t>Wyrusz w świat ze skarpetkami nie do pary!</a:t>
            </a:r>
            <a:endParaRPr lang="pl-PL" sz="4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4300" dirty="0">
                <a:latin typeface="Calibri" panose="020F0502020204030204" pitchFamily="34" charset="0"/>
                <a:cs typeface="Calibri" panose="020F0502020204030204" pitchFamily="34" charset="0"/>
              </a:rPr>
              <a:t>„Niesamowite przygody dziesięciu skarpetek” to odkrycie literatury dziecięcej ostatnich lat. Co istotne, pozycja została nagrodzona Nagrodą Literacką Warszawy oraz zdobyła tytuł najlepszej książki dla dzieci w konkursie „Przecinek i Kropka”.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201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8240" y="633843"/>
            <a:ext cx="4936172" cy="2119747"/>
          </a:xfrm>
        </p:spPr>
        <p:txBody>
          <a:bodyPr>
            <a:normAutofit/>
          </a:bodyPr>
          <a:lstStyle/>
          <a:p>
            <a:r>
              <a:rPr lang="pl-PL" sz="27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Afryka Kazika</a:t>
            </a:r>
            <a:br>
              <a:rPr lang="pl-PL" sz="27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9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autor: Łukasz Wierzbicki</a:t>
            </a:r>
            <a:br>
              <a:rPr lang="pl-PL" sz="1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23 egzemplarze, 168 s., piękne ilustracje, </a:t>
            </a:r>
            <a:b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nowe wydanie</a:t>
            </a:r>
            <a:endParaRPr lang="pl-P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682" y="1235219"/>
            <a:ext cx="4062845" cy="4894994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58241" y="3176253"/>
            <a:ext cx="4926276" cy="2119746"/>
          </a:xfrm>
        </p:spPr>
        <p:txBody>
          <a:bodyPr/>
          <a:lstStyle/>
          <a:p>
            <a:pPr algn="just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Afryka Kazika” powstała z wielkiej fascynacji reportażami Kazimierza Nowaka, który prawie 100 lat temu przejechał Afrykę wzdłuż i wszerz na rowerze. Na podstawie zapisków tej wyjątkowej podróży Łukasz Wierzbicki stworzył 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opowiadania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, które przybliżają młodym czytelnikom odległy kontynent i postać niezwykłego podróżnika.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923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0491" y="706582"/>
            <a:ext cx="4883921" cy="1163782"/>
          </a:xfrm>
        </p:spPr>
        <p:txBody>
          <a:bodyPr>
            <a:normAutofit/>
          </a:bodyPr>
          <a:lstStyle/>
          <a:p>
            <a:r>
              <a:rPr lang="pl-PL" sz="27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Dziadek i Niedźwiadek</a:t>
            </a:r>
            <a:r>
              <a:rPr lang="pl-PL" sz="3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3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9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autor: Łukasz </a:t>
            </a:r>
            <a:r>
              <a:rPr lang="pl-PL" sz="1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Wierzbicki</a:t>
            </a:r>
            <a:r>
              <a:rPr lang="pl-PL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pl-PL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pl-PL" sz="1400" b="1" dirty="0">
                <a:latin typeface="Calibri" panose="020F0502020204030204" pitchFamily="34" charset="0"/>
                <a:cs typeface="Calibri" panose="020F0502020204030204" pitchFamily="34" charset="0"/>
              </a:rPr>
              <a:t>egzemplarze, </a:t>
            </a:r>
            <a:r>
              <a:rPr lang="pl-PL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160 </a:t>
            </a:r>
            <a:r>
              <a:rPr lang="pl-PL" sz="1400" b="1" dirty="0">
                <a:latin typeface="Calibri" panose="020F0502020204030204" pitchFamily="34" charset="0"/>
                <a:cs typeface="Calibri" panose="020F0502020204030204" pitchFamily="34" charset="0"/>
              </a:rPr>
              <a:t>s., piękne ilustracje, nowe wydanie</a:t>
            </a:r>
            <a:endParaRPr lang="pl-PL" sz="14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882" y="1039091"/>
            <a:ext cx="3953727" cy="5101936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01436" y="2161309"/>
            <a:ext cx="5902037" cy="3699738"/>
          </a:xfrm>
        </p:spPr>
        <p:txBody>
          <a:bodyPr>
            <a:noAutofit/>
          </a:bodyPr>
          <a:lstStyle/>
          <a:p>
            <a:pPr algn="just"/>
            <a:r>
              <a:rPr lang="pl-P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Dziadek i Niedźwiadek" to nieprawdopodobna historia, która wydarzyła się naprawdę! Wojenne realia mogą sprawiać wrażenie, że jest to książka przeznaczona dla nieco starszych Czytelników, jednak historia została opowiedziana w sposób, jak najbardziej przeznaczony dla najmłodszych</a:t>
            </a: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Czy 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można mówić o wojnie w sposób dostosowany dla dzieci? Jak poruszać trudny temat wojny, jednocześnie nie wywołując szoku u dziecka? Okazuje się, że warto zajrzeć do dostępnej na rynku literatury, w której znajdziemy opowieści wojenne skierowane do najmłodszych Czytelników. "Dziadek i Niedźwiadek" idealnie sprawdza się w tej roli i sprawia, że podczas czytania uwaga dziecka zostaje skierowana na najważniejsze aspekty</a:t>
            </a: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Książka 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opisuje zdarzenia, które miały miejsce naprawdę i wydarzyły się w czasie II Wojny Światowej. Historia rozpoczyna się jako opowieść dziadka dla wnuczki, kiedy to wspólne oglądają w zoo w Edynburgu pewnego sympatycznego niedźwiadka. Dziewczyna jest zaskoczona, ponieważ dowiaduje się, że ten właśnie miś w czasie wojny przebywał z żołnierzami armii generała Andersa! Odkupili go oni za mało cenne dla nich przedmioty i od tego czasu stali się nierozłącznymi przyjaciółmi. Początkowo karmiony przez żołnierzy wyrósł na potężne zwierzę, ale mimo to cechował się łagodnością i nigdy nikogo nie zaatakował. Brał udział w bitwie o Monte Cassino i rzetelnie pomagał w noszeniu ciężkich skrzyń z amunicją. Stał się symbolem 22 Kompanii jako niedźwiedź z pociskiem w łapach</a:t>
            </a: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2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52156" y="446088"/>
            <a:ext cx="4442256" cy="1580139"/>
          </a:xfrm>
        </p:spPr>
        <p:txBody>
          <a:bodyPr>
            <a:normAutofit fontScale="90000"/>
          </a:bodyPr>
          <a:lstStyle/>
          <a:p>
            <a:pPr lvl="0"/>
            <a:r>
              <a:rPr lang="pl-PL" dirty="0" smtClean="0"/>
              <a:t/>
            </a:r>
            <a:br>
              <a:rPr lang="pl-PL" dirty="0" smtClean="0"/>
            </a:br>
            <a:r>
              <a:rPr lang="pl-PL" sz="27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Drzewo </a:t>
            </a:r>
            <a:r>
              <a:rPr lang="pl-PL" sz="27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samego </a:t>
            </a:r>
            <a:r>
              <a:rPr lang="pl-PL" sz="27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nieba</a:t>
            </a:r>
            <a:br>
              <a:rPr lang="pl-PL" sz="27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9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l-PL" sz="2700" b="1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700" b="1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autor: </a:t>
            </a:r>
            <a:r>
              <a:rPr lang="pl-PL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Maria Terlikowska</a:t>
            </a:r>
            <a:br>
              <a:rPr lang="pl-PL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 egz., 48 s., piękne ilustracje, nowe wydanie</a:t>
            </a:r>
            <a:endParaRPr lang="pl-P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337" y="768472"/>
            <a:ext cx="3543300" cy="4724400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465118" y="2608118"/>
            <a:ext cx="4629293" cy="3408217"/>
          </a:xfrm>
        </p:spPr>
        <p:txBody>
          <a:bodyPr>
            <a:normAutofit/>
          </a:bodyPr>
          <a:lstStyle/>
          <a:p>
            <a:pPr algn="just"/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Akcja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utworu ma miejsce w latach 70. ubiegłego wieku na dziedzińcu jednej z miejskich kamienic. Tytułowe drzewo, stojące na środku podwórka, jest centrum 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zabaw dzieci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, które przeżywają na nim wiele przygód i obserwują z gałęzi życie sąsiadów. Pewnego dnia jednak przedstawiciele administracji budynku postanawiają, że drzewo zostanie ścięte, a chłopcy i inni mieszkańcy postanawiają je uratować. O tym i o innych wydarzeniach można przeczytać w książce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 „Drzewo do samego nieba”. Streszczenie 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pozwoli utrwalić wiedzę potrzebną przy omawianiu lektury.</a:t>
            </a:r>
          </a:p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783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4236" y="1"/>
            <a:ext cx="5450176" cy="2015836"/>
          </a:xfrm>
        </p:spPr>
        <p:txBody>
          <a:bodyPr>
            <a:normAutofit/>
          </a:bodyPr>
          <a:lstStyle/>
          <a:p>
            <a:pPr lvl="0"/>
            <a:r>
              <a:rPr lang="pl-PL" sz="27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Karolcia</a:t>
            </a:r>
            <a:br>
              <a:rPr lang="pl-PL" sz="27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l-PL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7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autor: Maria </a:t>
            </a:r>
            <a:r>
              <a:rPr lang="pl-PL" sz="1600" b="1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pl-PL" sz="160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ruger</a:t>
            </a:r>
            <a:br>
              <a:rPr lang="pl-PL" sz="160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- 25 egz., 133  s.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718" y="1246908"/>
            <a:ext cx="4239491" cy="5504943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61111" y="2150919"/>
            <a:ext cx="6452754" cy="4166754"/>
          </a:xfrm>
        </p:spPr>
        <p:txBody>
          <a:bodyPr>
            <a:noAutofit/>
          </a:bodyPr>
          <a:lstStyle/>
          <a:p>
            <a:pPr algn="just"/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Książka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opowiada o przygodach ośmioletniej Karolcia i jej rówieśnika i przyjaciela Piotrusia. Karolcia znajduje cudowny koralik, który ma tę czarodziejską właściwość, że spełnia każde życzenie dziewczynki. Kiedy Karolcia i Piotr odkrywają magiczne działanie zaczarowanego koralika, decydują, że wykorzystają ją by pomagać innym, uczynić świat lepszym, a także… żeby spełnić swoje najśmielsze marzenia. Ale rzeczywistość szybko ich zaskoczy. Pochopnie wypowiadając nieprzemyślane do końca życzenia, Karolcia prowokuje liczne kłopotliwe sytuacje – a to komiczne, a to niebezpieczne, takie, z których bardzo trudno wybrnąć. Na dodatek, czarowny koralik przyciąga niebezpiecznego intruza – podstępną i pomysłową czarownicę Filomenę. Dzieciom nie będzie łatwo poradzić sobie z jej zasadzkami.</a:t>
            </a:r>
            <a:b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Emocjonujące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, często zabawne przygody Karolci i Piotra dostarczą dzieciom nie tylko rozrywki. Dla bohaterów powieści - a także dla czytelników, perypetie z czarodziejskim koralikiem stają się prawdziwą lekcją życia; uczą ich odpowiedzialności za decyzje i czyny, a także sztuki planowania i przewidywania skutków własnych działań</a:t>
            </a:r>
            <a:r>
              <a:rPr lang="pl-P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pl-PL" sz="12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2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2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73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2055" y="446087"/>
            <a:ext cx="5242357" cy="1943822"/>
          </a:xfrm>
        </p:spPr>
        <p:txBody>
          <a:bodyPr>
            <a:normAutofit/>
          </a:bodyPr>
          <a:lstStyle/>
          <a:p>
            <a:r>
              <a:rPr lang="pl-PL" sz="27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psie, który jeździł koleją</a:t>
            </a:r>
            <a:r>
              <a:rPr lang="pl-PL" sz="27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7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3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l-PL" sz="27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7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u="sng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autor: Roman Pisarski</a:t>
            </a:r>
            <a:br>
              <a:rPr lang="pl-PL" sz="2000" u="sng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25 egzemplarzy, ok. 54 strony</a:t>
            </a:r>
            <a:endParaRPr lang="pl-P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227" y="1193654"/>
            <a:ext cx="3605646" cy="4905641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68927" y="2639291"/>
            <a:ext cx="5850081" cy="3221758"/>
          </a:xfrm>
        </p:spPr>
        <p:txBody>
          <a:bodyPr>
            <a:noAutofit/>
          </a:bodyPr>
          <a:lstStyle/>
          <a:p>
            <a:pPr algn="just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O psie, który jeździł koleją w serii Kolorowa Klasyka to najpiękniejsze kolorowe wydanie tej powieści na rynku! Książka zawiera wspaniałe, barwne ilustracje, jej atutem jest duża, ułatwiająca szybkie czytanie czcionka. Edycja na szlachetnym papierze, bardzo trwała i estetyczna.</a:t>
            </a:r>
            <a:b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O psie, który jeździł koleją to książka opowiadająca o losach niezwykłego psa Lampo i ludzi, których spotykał na swej drodze. To niezapomniana historia przyjaźni miedzy człowiekiem i zwierzęciem. Od lat bawi i wzrusza. Kochana przez kolejne pokolenia dzieci, dla wielu stała się jedną z najważniejszych książek dzieciństwa.</a:t>
            </a:r>
            <a:b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779318"/>
            <a:ext cx="3932237" cy="1278081"/>
          </a:xfrm>
          <a:noFill/>
        </p:spPr>
        <p:txBody>
          <a:bodyPr>
            <a:normAutofit fontScale="90000"/>
          </a:bodyPr>
          <a:lstStyle/>
          <a:p>
            <a:pPr lvl="0"/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Cukierku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, ty łobuzie</a:t>
            </a: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!</a:t>
            </a:r>
            <a:b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1000" dirty="0" smtClean="0">
                <a:solidFill>
                  <a:schemeClr val="bg1"/>
                </a:solidFill>
              </a:rPr>
              <a:t>.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1800" u="sng" dirty="0"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lang="pl-PL" sz="1800" u="sng" dirty="0" smtClean="0">
                <a:solidFill>
                  <a:schemeClr val="accent5">
                    <a:lumMod val="75000"/>
                  </a:schemeClr>
                </a:solidFill>
              </a:rPr>
              <a:t>utor: Waldemar Cichoń</a:t>
            </a:r>
            <a:r>
              <a:rPr lang="pl-PL" sz="1800" u="sng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pl-PL" sz="1800" u="sng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1800" u="sng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pl-PL" sz="1800" u="sng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1400" b="1" dirty="0" smtClean="0"/>
              <a:t>- 25 egzemplarzy, 62 s., piękne ilustracje, </a:t>
            </a:r>
            <a:r>
              <a:rPr lang="pl-PL" sz="1400" b="1" smtClean="0"/>
              <a:t>nowe wydanie</a:t>
            </a:r>
            <a:endParaRPr lang="pl-PL" sz="1400" b="1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145" y="602674"/>
            <a:ext cx="5392882" cy="5392882"/>
          </a:xfrm>
          <a:solidFill>
            <a:schemeClr val="bg1"/>
          </a:solidFill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535382"/>
            <a:ext cx="5134985" cy="333360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sz="23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Cukierek</a:t>
            </a:r>
            <a:r>
              <a:rPr lang="pl-PL" sz="2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to cykl książek z gatunku literatury dziecięcej przeznaczony dla najmłodszych odbiorców.  Autor opisuje przewrotne przygody pręgowanego kota, który mimo słodkiego i niewinnego wyglądu jest prawdziwym wulkanem energii. Nie dajcie się zwieść jego słodkiemu imieniu - kot na co dzień jest wyjątkowym urwisem, a jego przygody przypadną do gustu i rozśmieszą do łez nawet najbardziej wymagającego Czytelnika. Bohater Cukierek przynosi swoim opiekunom niemałe kłopoty.</a:t>
            </a:r>
          </a:p>
          <a:p>
            <a:pPr algn="just"/>
            <a:r>
              <a:rPr lang="pl-PL" sz="2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</a:p>
          <a:p>
            <a:pPr algn="just"/>
            <a:r>
              <a:rPr lang="pl-PL" sz="2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Seria napisana jest w sposób prosty, trafiający zarówno do najmłodszych, jak i tych nieco starszych Czytelników. Niektóre z przygód kota śmieszą, inne sprawiają, że mamy ochotę porwać go z książkowego świata i pogłaskać. Cykl nie jest ułożony chronologicznie, a każda z książek przedstawia zupełnie nowe, niesamowite kocie przygody.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559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0882" y="645458"/>
            <a:ext cx="5704609" cy="1661323"/>
          </a:xfrm>
        </p:spPr>
        <p:txBody>
          <a:bodyPr>
            <a:noAutofit/>
          </a:bodyPr>
          <a:lstStyle/>
          <a:p>
            <a:r>
              <a:rPr lang="pl-PL" sz="2000" b="1" dirty="0">
                <a:solidFill>
                  <a:schemeClr val="accent6">
                    <a:lumMod val="75000"/>
                  </a:schemeClr>
                </a:solidFill>
              </a:rPr>
              <a:t>Którędy do </a:t>
            </a:r>
            <a:r>
              <a:rPr lang="pl-PL" sz="2000" b="1" dirty="0" err="1">
                <a:solidFill>
                  <a:schemeClr val="accent6">
                    <a:lumMod val="75000"/>
                  </a:schemeClr>
                </a:solidFill>
              </a:rPr>
              <a:t>Yellowstone</a:t>
            </a:r>
            <a:r>
              <a:rPr lang="pl-PL" sz="2000" b="1" dirty="0">
                <a:solidFill>
                  <a:schemeClr val="accent6">
                    <a:lumMod val="75000"/>
                  </a:schemeClr>
                </a:solidFill>
              </a:rPr>
              <a:t>?</a:t>
            </a:r>
            <a:br>
              <a:rPr lang="pl-PL" sz="2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000" b="1" dirty="0">
                <a:solidFill>
                  <a:schemeClr val="accent6">
                    <a:lumMod val="75000"/>
                  </a:schemeClr>
                </a:solidFill>
              </a:rPr>
              <a:t>Dzika podróż po parkach narodowych</a:t>
            </a:r>
            <a:br>
              <a:rPr lang="pl-PL" sz="2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0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sz="2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1400" dirty="0"/>
              <a:t>tekst i </a:t>
            </a:r>
            <a:r>
              <a:rPr lang="pl-PL" sz="1400" dirty="0" err="1"/>
              <a:t>il</a:t>
            </a:r>
            <a:r>
              <a:rPr lang="pl-PL" sz="1400" dirty="0"/>
              <a:t>. : </a:t>
            </a:r>
            <a:r>
              <a:rPr lang="pl-PL" sz="1400" dirty="0">
                <a:hlinkClick r:id="rId2"/>
              </a:rPr>
              <a:t>Aleksandra i Daniel Mizielińscy</a:t>
            </a:r>
            <a:r>
              <a:rPr lang="pl-PL" sz="1400" dirty="0"/>
              <a:t/>
            </a:r>
            <a:br>
              <a:rPr lang="pl-PL" sz="1400" dirty="0"/>
            </a:br>
            <a:r>
              <a:rPr lang="pl-PL" sz="1400" dirty="0"/>
              <a:t/>
            </a:r>
            <a:br>
              <a:rPr lang="pl-PL" sz="1400" dirty="0"/>
            </a:br>
            <a:r>
              <a:rPr lang="pl-PL" sz="1200" dirty="0"/>
              <a:t>- </a:t>
            </a:r>
            <a:r>
              <a:rPr lang="pl-PL" sz="1200" b="1" dirty="0"/>
              <a:t>3 </a:t>
            </a:r>
            <a:r>
              <a:rPr lang="pl-PL" sz="1200" b="1" dirty="0" err="1"/>
              <a:t>egz</a:t>
            </a:r>
            <a:r>
              <a:rPr lang="pl-PL" sz="1200" b="1" dirty="0"/>
              <a:t>,  128 str.,  nowe wydanie, piękne ilustracje</a:t>
            </a:r>
            <a:endParaRPr lang="pl-PL" sz="160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 flipH="1">
            <a:off x="-785875" y="2057400"/>
            <a:ext cx="401411" cy="272971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 flipH="1">
            <a:off x="581889" y="2241327"/>
            <a:ext cx="6795655" cy="40472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7"/>
            <a:r>
              <a:rPr lang="pl-PL" altLang="pl-PL" sz="900" dirty="0">
                <a:solidFill>
                  <a:srgbClr val="D2232A"/>
                </a:solidFill>
                <a:latin typeface="futurahveunormal"/>
              </a:rPr>
              <a:t>                  </a:t>
            </a:r>
            <a:br>
              <a:rPr lang="pl-PL" altLang="pl-PL" sz="900" dirty="0">
                <a:solidFill>
                  <a:srgbClr val="D2232A"/>
                </a:solidFill>
                <a:latin typeface="futurahveunormal"/>
              </a:rPr>
            </a:br>
            <a:r>
              <a:rPr lang="pl-PL" altLang="pl-PL" sz="1400" dirty="0">
                <a:solidFill>
                  <a:srgbClr val="D2232A"/>
                </a:solidFill>
                <a:latin typeface="Calibri" panose="020F0502020204030204" pitchFamily="34" charset="0"/>
              </a:rPr>
              <a:t>Wielka podróż przez różnorodne parki narodowe w wielkim albumie komiksowym pełnym wiedzy o świecie dzikiej przyrody.</a:t>
            </a:r>
            <a:br>
              <a:rPr lang="pl-PL" altLang="pl-PL" sz="1400" dirty="0">
                <a:solidFill>
                  <a:srgbClr val="D2232A"/>
                </a:solidFill>
                <a:latin typeface="Calibri" panose="020F0502020204030204" pitchFamily="34" charset="0"/>
              </a:rPr>
            </a:br>
            <a:r>
              <a:rPr lang="pl-PL" altLang="pl-PL" sz="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.</a:t>
            </a:r>
            <a:r>
              <a:rPr lang="pl-PL" altLang="pl-PL" sz="1400" dirty="0">
                <a:solidFill>
                  <a:srgbClr val="D2232A"/>
                </a:solidFill>
                <a:latin typeface="Calibri" panose="020F0502020204030204" pitchFamily="34" charset="0"/>
              </a:rPr>
              <a:t/>
            </a:r>
            <a:br>
              <a:rPr lang="pl-PL" altLang="pl-PL" sz="1400" dirty="0">
                <a:solidFill>
                  <a:srgbClr val="D2232A"/>
                </a:solidFill>
                <a:latin typeface="Calibri" panose="020F0502020204030204" pitchFamily="34" charset="0"/>
              </a:rPr>
            </a:br>
            <a:r>
              <a:rPr lang="pl-PL" altLang="pl-PL" sz="1400" dirty="0">
                <a:solidFill>
                  <a:srgbClr val="D2232A"/>
                </a:solidFill>
                <a:latin typeface="Calibri" panose="020F0502020204030204" pitchFamily="34" charset="0"/>
              </a:rPr>
              <a:t>O</a:t>
            </a:r>
            <a:r>
              <a:rPr lang="pl-PL" alt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n jest nieśmiały, ona – przebojowa. On – ogromny i ciężki, ona – mała i zwinna. Poznajcie żubra Kubę i wiewiórkę Ulę – parę przyjaciół z Puszczy Białowieskiej. Właśnie dostali tajemniczy list z Ameryki i wybierają się w wielką podróż tropami dzikiej przyrody. </a:t>
            </a:r>
          </a:p>
          <a:p>
            <a:pPr defTabSz="914377"/>
            <a:r>
              <a:rPr lang="pl-PL" alt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Poprowadzi ich ona przez osiem niezwykłych parków narodowych w najróżniejszych zakątkach naszej planety. Od amerykańskiego </a:t>
            </a:r>
            <a:r>
              <a:rPr lang="pl-PL" altLang="pl-PL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Yellowstone</a:t>
            </a:r>
            <a:r>
              <a:rPr lang="pl-PL" alt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 przez Park Narodowy Grenlandii po indonezyjski Park Narodowy Komodo. Od amazońskiej puszczy przez afrykańską pustynię po chiński las bambusowy. W każdym z tych miejsc spotkają miejscowe zwierzęta, poznają ich zwyczaje i środowisko, przeżyją wiele przygód i dowiedzą się mnóstwa ciekawych rzeczy.</a:t>
            </a:r>
          </a:p>
          <a:p>
            <a:pPr defTabSz="914377"/>
            <a:r>
              <a:rPr lang="pl-PL" altLang="pl-PL" sz="800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pl-PL" altLang="pl-PL" sz="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.</a:t>
            </a:r>
            <a:r>
              <a:rPr lang="pl-PL" alt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pl-PL" altLang="pl-PL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alt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Co żubr ma wspólnego z bizonem?</a:t>
            </a:r>
          </a:p>
          <a:p>
            <a:pPr defTabSz="914377"/>
            <a:r>
              <a:rPr lang="pl-PL" alt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Jak podróżuje lodowiec?</a:t>
            </a:r>
          </a:p>
          <a:p>
            <a:pPr defTabSz="914377"/>
            <a:r>
              <a:rPr lang="pl-PL" alt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Dlaczego wilki są potrzebne?</a:t>
            </a:r>
          </a:p>
          <a:p>
            <a:pPr defTabSz="914377"/>
            <a:r>
              <a:rPr lang="pl-PL" alt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Jak zwierzęta radzą sobie z upałem afrykańskiej pustyni, a jak – z mrozami Arktyki?</a:t>
            </a:r>
          </a:p>
          <a:p>
            <a:pPr defTabSz="914377"/>
            <a:r>
              <a:rPr lang="pl-PL" alt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Skąd się wzięły nieloty na Nowej Zelandii?</a:t>
            </a:r>
          </a:p>
          <a:p>
            <a:pPr defTabSz="914377"/>
            <a:r>
              <a:rPr lang="pl-PL" alt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Na czym polega noc polarna?</a:t>
            </a:r>
          </a:p>
          <a:p>
            <a:pPr defTabSz="914377"/>
            <a:r>
              <a:rPr lang="pl-PL" altLang="pl-PL" sz="1400" dirty="0">
                <a:solidFill>
                  <a:srgbClr val="000000"/>
                </a:solidFill>
                <a:latin typeface="Calibri" panose="020F0502020204030204" pitchFamily="34" charset="0"/>
              </a:rPr>
              <a:t>Dlaczego panda musi ciągle jeść</a:t>
            </a:r>
            <a:r>
              <a:rPr lang="pl-PL" altLang="pl-PL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?</a:t>
            </a:r>
            <a:endParaRPr lang="pl-PL" altLang="pl-PL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038" name="Picture 14" descr="https://www.wydawnictwodwiesiostry.pl/dwiesiostry_files/Image/grafiki/LEKTURA_SZKOLNA_znacze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923252" y="-909638"/>
            <a:ext cx="955002" cy="30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Symbol zastępczy obrazu 9"/>
          <p:cNvPicPr>
            <a:picLocks noGrp="1" noChangeAspect="1"/>
          </p:cNvPicPr>
          <p:nvPr>
            <p:ph type="pic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29" b="8829"/>
          <a:stretch>
            <a:fillRect/>
          </a:stretch>
        </p:blipFill>
        <p:spPr>
          <a:xfrm>
            <a:off x="7822500" y="1196177"/>
            <a:ext cx="4369500" cy="5079932"/>
          </a:xfrm>
        </p:spPr>
      </p:pic>
    </p:spTree>
    <p:extLst>
      <p:ext uri="{BB962C8B-B14F-4D97-AF65-F5344CB8AC3E}">
        <p14:creationId xmlns:p14="http://schemas.microsoft.com/office/powerpoint/2010/main" val="334772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3618" y="758537"/>
            <a:ext cx="5153891" cy="1579418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rgbClr val="70AD47">
                    <a:lumMod val="75000"/>
                  </a:srgbClr>
                </a:solidFill>
              </a:rPr>
              <a:t>Dzieci z </a:t>
            </a:r>
            <a:r>
              <a:rPr lang="pl-PL" sz="2400" b="1" dirty="0" err="1">
                <a:solidFill>
                  <a:srgbClr val="70AD47">
                    <a:lumMod val="75000"/>
                  </a:srgbClr>
                </a:solidFill>
              </a:rPr>
              <a:t>Bullerbyn</a:t>
            </a:r>
            <a:r>
              <a:rPr lang="pl-PL" sz="2000" b="1" dirty="0">
                <a:solidFill>
                  <a:srgbClr val="70AD47">
                    <a:lumMod val="75000"/>
                  </a:srgbClr>
                </a:solidFill>
              </a:rPr>
              <a:t/>
            </a:r>
            <a:br>
              <a:rPr lang="pl-PL" sz="2000" b="1" dirty="0">
                <a:solidFill>
                  <a:srgbClr val="70AD47">
                    <a:lumMod val="75000"/>
                  </a:srgbClr>
                </a:solidFill>
              </a:rPr>
            </a:br>
            <a:r>
              <a:rPr lang="pl-PL" sz="1600" b="1" dirty="0">
                <a:solidFill>
                  <a:prstClr val="black"/>
                </a:solidFill>
              </a:rPr>
              <a:t/>
            </a:r>
            <a:br>
              <a:rPr lang="pl-PL" sz="1600" b="1" dirty="0">
                <a:solidFill>
                  <a:prstClr val="black"/>
                </a:solidFill>
              </a:rPr>
            </a:br>
            <a:r>
              <a:rPr lang="pl-PL" sz="1600" dirty="0">
                <a:solidFill>
                  <a:prstClr val="black"/>
                </a:solidFill>
              </a:rPr>
              <a:t>autor: </a:t>
            </a:r>
            <a:r>
              <a:rPr lang="pl-PL" sz="1600" dirty="0">
                <a:solidFill>
                  <a:srgbClr val="0070C0"/>
                </a:solidFill>
              </a:rPr>
              <a:t>Astrid </a:t>
            </a:r>
            <a:r>
              <a:rPr lang="pl-PL" sz="1600" dirty="0" err="1">
                <a:solidFill>
                  <a:srgbClr val="0070C0"/>
                </a:solidFill>
              </a:rPr>
              <a:t>Lindgren</a:t>
            </a:r>
            <a:r>
              <a:rPr lang="pl-PL" sz="1600" dirty="0">
                <a:solidFill>
                  <a:srgbClr val="0070C0"/>
                </a:solidFill>
              </a:rPr>
              <a:t/>
            </a:r>
            <a:br>
              <a:rPr lang="pl-PL" sz="1600" dirty="0">
                <a:solidFill>
                  <a:srgbClr val="0070C0"/>
                </a:solidFill>
              </a:rPr>
            </a:br>
            <a:r>
              <a:rPr lang="pl-PL" sz="1600" dirty="0">
                <a:solidFill>
                  <a:prstClr val="black"/>
                </a:solidFill>
              </a:rPr>
              <a:t/>
            </a:r>
            <a:br>
              <a:rPr lang="pl-PL" sz="1600" dirty="0">
                <a:solidFill>
                  <a:prstClr val="black"/>
                </a:solidFill>
              </a:rPr>
            </a:br>
            <a:r>
              <a:rPr lang="pl-PL" sz="1600" dirty="0">
                <a:solidFill>
                  <a:prstClr val="black"/>
                </a:solidFill>
              </a:rPr>
              <a:t/>
            </a:r>
            <a:br>
              <a:rPr lang="pl-PL" sz="1600" dirty="0">
                <a:solidFill>
                  <a:prstClr val="black"/>
                </a:solidFill>
              </a:rPr>
            </a:br>
            <a:r>
              <a:rPr lang="pl-PL" sz="1200" b="1" dirty="0">
                <a:solidFill>
                  <a:prstClr val="black"/>
                </a:solidFill>
              </a:rPr>
              <a:t>- 5 egzemplarzy, 77 stron, piękne ilustracje, nowe wydanie</a:t>
            </a:r>
            <a:endParaRPr lang="pl-PL" dirty="0"/>
          </a:p>
        </p:txBody>
      </p:sp>
      <p:pic>
        <p:nvPicPr>
          <p:cNvPr id="6" name="Symbol zastępczy obrazu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37" b="19737"/>
          <a:stretch>
            <a:fillRect/>
          </a:stretch>
        </p:blipFill>
        <p:spPr>
          <a:xfrm>
            <a:off x="6265718" y="987425"/>
            <a:ext cx="5089670" cy="4873625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93616" y="2649683"/>
            <a:ext cx="4748647" cy="2992582"/>
          </a:xfrm>
        </p:spPr>
        <p:txBody>
          <a:bodyPr>
            <a:normAutofit fontScale="92500" lnSpcReduction="20000"/>
          </a:bodyPr>
          <a:lstStyle/>
          <a:p>
            <a:endParaRPr lang="pl-PL" b="1" dirty="0" smtClean="0"/>
          </a:p>
          <a:p>
            <a:pPr algn="just"/>
            <a:r>
              <a:rPr lang="pl-PL" sz="1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Bullerbyn</a:t>
            </a:r>
            <a:r>
              <a:rPr lang="pl-PL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700" dirty="0">
                <a:latin typeface="Calibri" panose="020F0502020204030204" pitchFamily="34" charset="0"/>
                <a:cs typeface="Calibri" panose="020F0502020204030204" pitchFamily="34" charset="0"/>
              </a:rPr>
              <a:t>to maleńka wioska leżąca gdzieś na szwedzkiej prowincji. Maleńka to nawet za dużo powiedziane. Stoją w niej mianowicie trzy domy. W każdym mieszkają dzieci i ich rodzice. Zostawmy jednak na boku świat dorosłych i skupmy się na tym, co naprawdę ważne</a:t>
            </a:r>
            <a:r>
              <a:rPr lang="pl-PL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pl-PL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7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7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Lasse</a:t>
            </a:r>
            <a:r>
              <a:rPr lang="pl-PL" sz="17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Bosse</a:t>
            </a:r>
            <a:r>
              <a:rPr lang="pl-PL" sz="1700" dirty="0">
                <a:latin typeface="Calibri" panose="020F0502020204030204" pitchFamily="34" charset="0"/>
                <a:cs typeface="Calibri" panose="020F0502020204030204" pitchFamily="34" charset="0"/>
              </a:rPr>
              <a:t>, Lisa, </a:t>
            </a:r>
            <a:r>
              <a:rPr lang="pl-PL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Olle</a:t>
            </a:r>
            <a:r>
              <a:rPr lang="pl-PL" sz="17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Britta</a:t>
            </a:r>
            <a:r>
              <a:rPr lang="pl-PL" sz="1700" dirty="0">
                <a:latin typeface="Calibri" panose="020F0502020204030204" pitchFamily="34" charset="0"/>
                <a:cs typeface="Calibri" panose="020F0502020204030204" pitchFamily="34" charset="0"/>
              </a:rPr>
              <a:t> i Anna to wyjątkowo zgrana paczka. Trudno im na dłuższą metę bez siebie wytrzymać, choć wiadomo, że czasami zarówno dziewczynki, jak i chłopcy mają swoje własne pomysły na zabawę. A bawić się w </a:t>
            </a:r>
            <a:r>
              <a:rPr lang="pl-PL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Bullerbyn</a:t>
            </a:r>
            <a:r>
              <a:rPr lang="pl-PL" sz="1700" dirty="0">
                <a:latin typeface="Calibri" panose="020F0502020204030204" pitchFamily="34" charset="0"/>
                <a:cs typeface="Calibri" panose="020F0502020204030204" pitchFamily="34" charset="0"/>
              </a:rPr>
              <a:t> można praktycznie przy każdej okazji.</a:t>
            </a:r>
          </a:p>
        </p:txBody>
      </p:sp>
    </p:spTree>
    <p:extLst>
      <p:ext uri="{BB962C8B-B14F-4D97-AF65-F5344CB8AC3E}">
        <p14:creationId xmlns:p14="http://schemas.microsoft.com/office/powerpoint/2010/main" val="147305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02660" y="727364"/>
            <a:ext cx="5931986" cy="1485902"/>
          </a:xfrm>
        </p:spPr>
        <p:txBody>
          <a:bodyPr>
            <a:noAutofit/>
          </a:bodyPr>
          <a:lstStyle/>
          <a:p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Piaskowy Wilk i </a:t>
            </a: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prawdziwe wymysły</a:t>
            </a:r>
            <a:r>
              <a:rPr lang="pl-PL" sz="20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sz="2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>ilustracje: </a:t>
            </a:r>
            <a:r>
              <a:rPr lang="pl-PL" sz="1200" b="1" dirty="0" err="1">
                <a:hlinkClick r:id="rId2"/>
              </a:rPr>
              <a:t>Kristina</a:t>
            </a:r>
            <a:r>
              <a:rPr lang="pl-PL" sz="1200" b="1" dirty="0">
                <a:hlinkClick r:id="rId2"/>
              </a:rPr>
              <a:t> </a:t>
            </a:r>
            <a:r>
              <a:rPr lang="pl-PL" sz="1200" b="1" dirty="0" err="1">
                <a:hlinkClick r:id="rId2"/>
              </a:rPr>
              <a:t>Digman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>tłumaczenie: </a:t>
            </a:r>
            <a:r>
              <a:rPr lang="pl-PL" sz="1200" b="1" dirty="0">
                <a:hlinkClick r:id="rId3"/>
              </a:rPr>
              <a:t>Agnieszka </a:t>
            </a:r>
            <a:r>
              <a:rPr lang="pl-PL" sz="1200" b="1" dirty="0" smtClean="0">
                <a:hlinkClick r:id="rId3"/>
              </a:rPr>
              <a:t>Stróżyk</a:t>
            </a:r>
            <a:r>
              <a:rPr lang="pl-PL" sz="1200" b="1" dirty="0" smtClean="0"/>
              <a:t/>
            </a:r>
            <a:br>
              <a:rPr lang="pl-PL" sz="1200" b="1" dirty="0" smtClean="0"/>
            </a:br>
            <a:r>
              <a:rPr lang="pl-PL" sz="1500" b="1" dirty="0"/>
              <a:t/>
            </a:r>
            <a:br>
              <a:rPr lang="pl-PL" sz="1500" b="1" dirty="0"/>
            </a:br>
            <a:r>
              <a:rPr lang="pl-PL" sz="1500" b="1" dirty="0"/>
              <a:t> </a:t>
            </a:r>
            <a:r>
              <a:rPr lang="pl-PL" sz="1600" dirty="0"/>
              <a:t>- </a:t>
            </a:r>
            <a:r>
              <a:rPr lang="pl-PL" sz="1200" b="1" dirty="0"/>
              <a:t>3 </a:t>
            </a:r>
            <a:r>
              <a:rPr lang="pl-PL" sz="1200" b="1" dirty="0" err="1"/>
              <a:t>egz</a:t>
            </a:r>
            <a:r>
              <a:rPr lang="pl-PL" sz="1200" b="1" dirty="0"/>
              <a:t>,  124 str.,  nowe wydanie, piękne ilustracje</a:t>
            </a:r>
            <a:endParaRPr lang="pl-PL" sz="1200" dirty="0"/>
          </a:p>
        </p:txBody>
      </p:sp>
      <p:pic>
        <p:nvPicPr>
          <p:cNvPr id="8" name="Symbol zastępczy obrazu 7"/>
          <p:cNvPicPr>
            <a:picLocks noGrp="1" noChangeAspect="1"/>
          </p:cNvPicPr>
          <p:nvPr>
            <p:ph type="pic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0" b="10520"/>
          <a:stretch>
            <a:fillRect/>
          </a:stretch>
        </p:blipFill>
        <p:spPr>
          <a:xfrm>
            <a:off x="7755331" y="1709448"/>
            <a:ext cx="4161165" cy="4291157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24791" y="2213265"/>
            <a:ext cx="5798127" cy="1641762"/>
          </a:xfrm>
        </p:spPr>
        <p:txBody>
          <a:bodyPr>
            <a:normAutofit fontScale="25000" lnSpcReduction="20000"/>
          </a:bodyPr>
          <a:lstStyle/>
          <a:p>
            <a:endParaRPr lang="pl-PL" b="1" i="1" dirty="0" smtClean="0"/>
          </a:p>
          <a:p>
            <a:pPr algn="just"/>
            <a:r>
              <a:rPr lang="pl-PL" sz="5600" b="1" i="1" dirty="0">
                <a:latin typeface="Calibri" panose="020F0502020204030204" pitchFamily="34" charset="0"/>
                <a:cs typeface="Calibri" panose="020F0502020204030204" pitchFamily="34" charset="0"/>
              </a:rPr>
              <a:t>— Czy czas naprawdę jest taki, jak mówiłeś? — zapytała </a:t>
            </a:r>
            <a:r>
              <a:rPr lang="pl-PL" sz="56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Karusia</a:t>
            </a:r>
            <a:r>
              <a:rPr lang="pl-PL" sz="5600" b="1" i="1" dirty="0">
                <a:latin typeface="Calibri" panose="020F0502020204030204" pitchFamily="34" charset="0"/>
                <a:cs typeface="Calibri" panose="020F0502020204030204" pitchFamily="34" charset="0"/>
              </a:rPr>
              <a:t>. — No wiesz. Taki ogromny?</a:t>
            </a:r>
            <a:br>
              <a:rPr lang="pl-PL" sz="5600" b="1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600" b="1" i="1" dirty="0">
                <a:latin typeface="Calibri" panose="020F0502020204030204" pitchFamily="34" charset="0"/>
                <a:cs typeface="Calibri" panose="020F0502020204030204" pitchFamily="34" charset="0"/>
              </a:rPr>
              <a:t>— Oczywiście! Jakżeby inaczej? — powiedział Piaskowy Wilk. — Jest tak ogromny, że nie widać jego końca. A nawet i początku. Przynajmniej nie stąd.</a:t>
            </a:r>
            <a:br>
              <a:rPr lang="pl-PL" sz="5600" b="1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600" b="1" i="1" dirty="0">
                <a:latin typeface="Calibri" panose="020F0502020204030204" pitchFamily="34" charset="0"/>
                <a:cs typeface="Calibri" panose="020F0502020204030204" pitchFamily="34" charset="0"/>
              </a:rPr>
              <a:t>— W takim razie raczej nie może go zabraknąć, co?</a:t>
            </a:r>
            <a:br>
              <a:rPr lang="pl-PL" sz="5600" b="1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600" b="1" i="1" dirty="0">
                <a:latin typeface="Calibri" panose="020F0502020204030204" pitchFamily="34" charset="0"/>
                <a:cs typeface="Calibri" panose="020F0502020204030204" pitchFamily="34" charset="0"/>
              </a:rPr>
              <a:t>— Czasu? Czasu zawsze będzie dość.</a:t>
            </a:r>
            <a:endParaRPr lang="pl-PL" sz="5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5600" dirty="0">
                <a:latin typeface="Calibri" panose="020F0502020204030204" pitchFamily="34" charset="0"/>
                <a:cs typeface="Calibri" panose="020F0502020204030204" pitchFamily="34" charset="0"/>
              </a:rPr>
              <a:t>Czy można zatrzymać lub cofnąć czas? Czy najsilniejszy musi być największy? Ile razy można zmienić zdanie? I co się dzieje nocą z kolorami? </a:t>
            </a:r>
            <a:r>
              <a:rPr lang="pl-PL" sz="5600" dirty="0" err="1">
                <a:latin typeface="Calibri" panose="020F0502020204030204" pitchFamily="34" charset="0"/>
                <a:cs typeface="Calibri" panose="020F0502020204030204" pitchFamily="34" charset="0"/>
              </a:rPr>
              <a:t>Karusia</a:t>
            </a:r>
            <a:r>
              <a:rPr lang="pl-PL" sz="5600" dirty="0">
                <a:latin typeface="Calibri" panose="020F0502020204030204" pitchFamily="34" charset="0"/>
                <a:cs typeface="Calibri" panose="020F0502020204030204" pitchFamily="34" charset="0"/>
              </a:rPr>
              <a:t> i Piaskowy Wilk uwielbiają zastanawiać się nad całym mnóstwem różnych rzeczy!</a:t>
            </a:r>
          </a:p>
          <a:p>
            <a:pPr algn="just"/>
            <a:r>
              <a:rPr lang="pl-PL" sz="5600" dirty="0">
                <a:latin typeface="Calibri" panose="020F0502020204030204" pitchFamily="34" charset="0"/>
                <a:cs typeface="Calibri" panose="020F0502020204030204" pitchFamily="34" charset="0"/>
              </a:rPr>
              <a:t>Świat na pograniczu rzeczywistości i dziecięcej fantazji. A przede wszystkim – spojrzenie na świat oczami dziecka. </a:t>
            </a:r>
            <a:r>
              <a:rPr lang="pl-PL" sz="5600" dirty="0" err="1">
                <a:latin typeface="Calibri" panose="020F0502020204030204" pitchFamily="34" charset="0"/>
                <a:cs typeface="Calibri" panose="020F0502020204030204" pitchFamily="34" charset="0"/>
              </a:rPr>
              <a:t>Åsa</a:t>
            </a:r>
            <a:r>
              <a:rPr lang="pl-PL" sz="5600" dirty="0">
                <a:latin typeface="Calibri" panose="020F0502020204030204" pitchFamily="34" charset="0"/>
                <a:cs typeface="Calibri" panose="020F0502020204030204" pitchFamily="34" charset="0"/>
              </a:rPr>
              <a:t> Lind bardzo świadoma jest języka, smakuje go i bawi się nim, podobnie jak robią to dzieci. Pojawiające się co kilka stron rysunki </a:t>
            </a:r>
            <a:r>
              <a:rPr lang="pl-PL" sz="5600" dirty="0" err="1">
                <a:latin typeface="Calibri" panose="020F0502020204030204" pitchFamily="34" charset="0"/>
                <a:cs typeface="Calibri" panose="020F0502020204030204" pitchFamily="34" charset="0"/>
              </a:rPr>
              <a:t>Kristiny</a:t>
            </a:r>
            <a:r>
              <a:rPr lang="pl-PL" sz="5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600" dirty="0" err="1">
                <a:latin typeface="Calibri" panose="020F0502020204030204" pitchFamily="34" charset="0"/>
                <a:cs typeface="Calibri" panose="020F0502020204030204" pitchFamily="34" charset="0"/>
              </a:rPr>
              <a:t>Digman</a:t>
            </a:r>
            <a:r>
              <a:rPr lang="pl-PL" sz="5600" dirty="0">
                <a:latin typeface="Calibri" panose="020F0502020204030204" pitchFamily="34" charset="0"/>
                <a:cs typeface="Calibri" panose="020F0502020204030204" pitchFamily="34" charset="0"/>
              </a:rPr>
              <a:t> w znakomity sposób współtworzą klimat opowieści.</a:t>
            </a:r>
          </a:p>
          <a:p>
            <a:pPr algn="just"/>
            <a:r>
              <a:rPr lang="pl-PL" sz="5600" b="1" i="1" dirty="0">
                <a:latin typeface="Calibri" panose="020F0502020204030204" pitchFamily="34" charset="0"/>
                <a:cs typeface="Calibri" panose="020F0502020204030204" pitchFamily="34" charset="0"/>
              </a:rPr>
              <a:t>Piaskowy Wilk i prawdziwe wymysły</a:t>
            </a:r>
            <a:r>
              <a:rPr lang="pl-PL" sz="5600" dirty="0">
                <a:latin typeface="Calibri" panose="020F0502020204030204" pitchFamily="34" charset="0"/>
                <a:cs typeface="Calibri" panose="020F0502020204030204" pitchFamily="34" charset="0"/>
              </a:rPr>
              <a:t> to trzecie spotkanie z Piaskowym Wilkiem i </a:t>
            </a:r>
            <a:r>
              <a:rPr lang="pl-PL" sz="5600" dirty="0" err="1">
                <a:latin typeface="Calibri" panose="020F0502020204030204" pitchFamily="34" charset="0"/>
                <a:cs typeface="Calibri" panose="020F0502020204030204" pitchFamily="34" charset="0"/>
              </a:rPr>
              <a:t>Karusią</a:t>
            </a:r>
            <a:r>
              <a:rPr lang="pl-PL" sz="5600" dirty="0">
                <a:latin typeface="Calibri" panose="020F0502020204030204" pitchFamily="34" charset="0"/>
                <a:cs typeface="Calibri" panose="020F0502020204030204" pitchFamily="34" charset="0"/>
              </a:rPr>
              <a:t>. Czytelnicza przygoda dla małych i dużych, piętnaście opowiadań, do których z chęcią się powraca!</a:t>
            </a:r>
          </a:p>
          <a:p>
            <a:pPr algn="just"/>
            <a:r>
              <a:rPr lang="pl-PL" sz="5600" dirty="0">
                <a:latin typeface="Calibri" panose="020F0502020204030204" pitchFamily="34" charset="0"/>
                <a:cs typeface="Calibri" panose="020F0502020204030204" pitchFamily="34" charset="0"/>
              </a:rPr>
              <a:t>O innych przygodach </a:t>
            </a:r>
            <a:r>
              <a:rPr lang="pl-PL" sz="5600" dirty="0" err="1">
                <a:latin typeface="Calibri" panose="020F0502020204030204" pitchFamily="34" charset="0"/>
                <a:cs typeface="Calibri" panose="020F0502020204030204" pitchFamily="34" charset="0"/>
              </a:rPr>
              <a:t>Karusi</a:t>
            </a:r>
            <a:r>
              <a:rPr lang="pl-PL" sz="5600" dirty="0">
                <a:latin typeface="Calibri" panose="020F0502020204030204" pitchFamily="34" charset="0"/>
                <a:cs typeface="Calibri" panose="020F0502020204030204" pitchFamily="34" charset="0"/>
              </a:rPr>
              <a:t> i jej niezwykłego przyjaciela przeczytacie w książkach </a:t>
            </a:r>
            <a:r>
              <a:rPr lang="pl-PL" sz="5600" b="1" i="1" dirty="0">
                <a:latin typeface="Calibri" panose="020F0502020204030204" pitchFamily="34" charset="0"/>
                <a:cs typeface="Calibri" panose="020F0502020204030204" pitchFamily="34" charset="0"/>
              </a:rPr>
              <a:t>Piaskowy Wilk</a:t>
            </a:r>
            <a:r>
              <a:rPr lang="pl-PL" sz="5600" dirty="0">
                <a:latin typeface="Calibri" panose="020F0502020204030204" pitchFamily="34" charset="0"/>
                <a:cs typeface="Calibri" panose="020F0502020204030204" pitchFamily="34" charset="0"/>
              </a:rPr>
              <a:t> oraz </a:t>
            </a:r>
            <a:r>
              <a:rPr lang="pl-PL" sz="5600" b="1" i="1" dirty="0">
                <a:latin typeface="Calibri" panose="020F0502020204030204" pitchFamily="34" charset="0"/>
                <a:cs typeface="Calibri" panose="020F0502020204030204" pitchFamily="34" charset="0"/>
              </a:rPr>
              <a:t>Piaskowy Wilk i ćwiczenia z myślenia</a:t>
            </a:r>
            <a:r>
              <a:rPr lang="pl-PL" sz="5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pl-PL" sz="5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91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45573" y="380136"/>
            <a:ext cx="4623955" cy="175432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lnSpc>
                <a:spcPct val="100000"/>
              </a:lnSpc>
            </a:pPr>
            <a:r>
              <a:rPr lang="pl-PL" sz="2000" b="1" dirty="0">
                <a:solidFill>
                  <a:srgbClr val="70AD47">
                    <a:lumMod val="75000"/>
                  </a:srgbClr>
                </a:solidFill>
                <a:latin typeface="+mn-lt"/>
              </a:rPr>
              <a:t/>
            </a:r>
            <a:br>
              <a:rPr lang="pl-PL" sz="2000" b="1" dirty="0">
                <a:solidFill>
                  <a:srgbClr val="70AD47">
                    <a:lumMod val="75000"/>
                  </a:srgbClr>
                </a:solidFill>
                <a:latin typeface="+mn-lt"/>
              </a:rPr>
            </a:br>
            <a:r>
              <a:rPr lang="pl-PL" sz="2000" b="1" dirty="0">
                <a:solidFill>
                  <a:srgbClr val="70AD47">
                    <a:lumMod val="75000"/>
                  </a:srgbClr>
                </a:solidFill>
                <a:latin typeface="+mn-lt"/>
              </a:rPr>
              <a:t>Dziewczynka z parku</a:t>
            </a:r>
            <a:r>
              <a:rPr lang="pl-PL" b="1" dirty="0">
                <a:solidFill>
                  <a:srgbClr val="70AD47">
                    <a:lumMod val="75000"/>
                  </a:srgbClr>
                </a:solidFill>
              </a:rPr>
              <a:t/>
            </a:r>
            <a:br>
              <a:rPr lang="pl-PL" b="1" dirty="0">
                <a:solidFill>
                  <a:srgbClr val="70AD47">
                    <a:lumMod val="75000"/>
                  </a:srgbClr>
                </a:solidFill>
              </a:rPr>
            </a:br>
            <a:r>
              <a:rPr lang="pl-PL" b="1" dirty="0">
                <a:solidFill>
                  <a:prstClr val="black"/>
                </a:solidFill>
              </a:rPr>
              <a:t/>
            </a:r>
            <a:br>
              <a:rPr lang="pl-PL" b="1" dirty="0">
                <a:solidFill>
                  <a:prstClr val="black"/>
                </a:solidFill>
              </a:rPr>
            </a:br>
            <a:r>
              <a:rPr lang="pl-PL" sz="1600" dirty="0">
                <a:solidFill>
                  <a:prstClr val="black"/>
                </a:solidFill>
                <a:latin typeface="+mn-lt"/>
              </a:rPr>
              <a:t>autor: </a:t>
            </a:r>
            <a:r>
              <a:rPr lang="pl-PL" sz="1600" dirty="0">
                <a:solidFill>
                  <a:srgbClr val="0070C0"/>
                </a:solidFill>
                <a:latin typeface="+mn-lt"/>
              </a:rPr>
              <a:t>Barbara Kosmowska</a:t>
            </a:r>
            <a:r>
              <a:rPr lang="pl-PL" sz="1600" dirty="0">
                <a:solidFill>
                  <a:prstClr val="black"/>
                </a:solidFill>
              </a:rPr>
              <a:t/>
            </a:r>
            <a:br>
              <a:rPr lang="pl-PL" sz="1600" dirty="0">
                <a:solidFill>
                  <a:prstClr val="black"/>
                </a:solidFill>
              </a:rPr>
            </a:br>
            <a:r>
              <a:rPr lang="pl-PL" sz="1200" dirty="0">
                <a:solidFill>
                  <a:prstClr val="black"/>
                </a:solidFill>
              </a:rPr>
              <a:t/>
            </a:r>
            <a:br>
              <a:rPr lang="pl-PL" sz="1200" dirty="0">
                <a:solidFill>
                  <a:prstClr val="black"/>
                </a:solidFill>
              </a:rPr>
            </a:br>
            <a:r>
              <a:rPr lang="pl-PL" sz="1200" b="1" dirty="0">
                <a:solidFill>
                  <a:prstClr val="black"/>
                </a:solidFill>
                <a:latin typeface="+mn-lt"/>
              </a:rPr>
              <a:t>- 5 egzemplarzy</a:t>
            </a:r>
            <a:r>
              <a:rPr lang="pl-PL" sz="1400" b="1" dirty="0">
                <a:solidFill>
                  <a:prstClr val="black"/>
                </a:solidFill>
                <a:latin typeface="+mn-lt"/>
              </a:rPr>
              <a:t>, 77 stron, piękne ilustracje, nowe wydanie</a:t>
            </a:r>
            <a:endParaRPr lang="pl-PL" altLang="pl-PL" sz="1400" dirty="0">
              <a:latin typeface="+mn-lt"/>
            </a:endParaRPr>
          </a:p>
        </p:txBody>
      </p:sp>
      <p:pic>
        <p:nvPicPr>
          <p:cNvPr id="3" name="Symbol zastępczy obrazu 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81" b="13481"/>
          <a:stretch>
            <a:fillRect/>
          </a:stretch>
        </p:blipFill>
        <p:spPr>
          <a:xfrm>
            <a:off x="6785264" y="987425"/>
            <a:ext cx="4759036" cy="4873625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90" y="2514602"/>
            <a:ext cx="5725767" cy="2757486"/>
          </a:xfrm>
        </p:spPr>
        <p:txBody>
          <a:bodyPr>
            <a:normAutofit fontScale="92500" lnSpcReduction="20000"/>
          </a:bodyPr>
          <a:lstStyle/>
          <a:p>
            <a:pPr algn="just"/>
            <a:endParaRPr lang="pl-PL" dirty="0" smtClean="0"/>
          </a:p>
          <a:p>
            <a:pPr algn="just"/>
            <a:r>
              <a:rPr lang="pl-PL" sz="1700" dirty="0" smtClean="0"/>
              <a:t>„</a:t>
            </a:r>
            <a:r>
              <a:rPr lang="pl-PL" sz="1700" dirty="0"/>
              <a:t>Dziewczynka z parku" - to </a:t>
            </a:r>
            <a:r>
              <a:rPr lang="pl-PL" sz="1700" u="sng" dirty="0">
                <a:hlinkClick r:id="rId3"/>
              </a:rPr>
              <a:t>lektura szkolna</a:t>
            </a:r>
            <a:r>
              <a:rPr lang="pl-PL" sz="1700" dirty="0"/>
              <a:t> dla uczniów szkoły podstawowej - to historia pełna nadziei na lepsze jutro. Wprowadza młodego Czytelnika w świat, z którym, miejmy nadzieję, nie będzie mu przez długi czas możliwe się poznać. Nic jednak nie trwa wiecznie, dlatego przygotować się na najgorsze można </a:t>
            </a:r>
            <a:r>
              <a:rPr lang="pl-PL" sz="1700" dirty="0" err="1" smtClean="0"/>
              <a:t>zawse</a:t>
            </a:r>
            <a:r>
              <a:rPr lang="pl-PL" sz="1700" dirty="0"/>
              <a:t>. </a:t>
            </a:r>
            <a:r>
              <a:rPr lang="pl-PL" sz="1700" dirty="0" err="1"/>
              <a:t>Dozdatkowo</a:t>
            </a:r>
            <a:r>
              <a:rPr lang="pl-PL" sz="1700" dirty="0"/>
              <a:t> to świetna okazja dla rodzica, aby wspomagając się lekturą mógł poruszyć temat śmierci i przemijania. Andzia obrazowo przedstawia uczucia, jakie się w niej kłębią. Złość, smutek, samotność i dezorientacja powoli przeradzają się w coś zupełnie innego. Wierzy w to, że ojciec jest przy niej, nawet jeśli nie fizycznie, to duchowo. Skupianie się na pozytywach, a nie jedynie na przygnębiających aspektach każdego dnia, motywują ją do działania i radzenia sobie z problemami.</a:t>
            </a:r>
          </a:p>
        </p:txBody>
      </p:sp>
    </p:spTree>
    <p:extLst>
      <p:ext uri="{BB962C8B-B14F-4D97-AF65-F5344CB8AC3E}">
        <p14:creationId xmlns:p14="http://schemas.microsoft.com/office/powerpoint/2010/main" val="337043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10491" y="2081810"/>
            <a:ext cx="5704609" cy="3674756"/>
          </a:xfrm>
        </p:spPr>
        <p:txBody>
          <a:bodyPr>
            <a:noAutofit/>
          </a:bodyPr>
          <a:lstStyle/>
          <a:p>
            <a:pPr algn="just"/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"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O krakowskich psach i kleparskich kotach" to nowe wydanie książki Barbary Tylickiej, która ukazała się nakładem wydawnictwa Literatura. Jest to zbiór najciekawszych trzydziestu czterech legend na temat polskich miast, zarówno bardziej, jak i mniej znanych. Opowieścią dotyczą w większości dużych ośrodków wojewódzkich, ale znajdą się i ciekawostki dla mieszkańców mniejszych miejscowości</a:t>
            </a: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Legendy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, które zamieszczono w zbiorze, w większości orientują się wokół pochodzenia nazw polskich miast, ale także wokół ważnych wydarzeń historycznych, które niegdyś się w nich rozgrywały. Ludzie od zawsze tworzyli opowieści na temat otaczającej ich rzeczywistości; czynili to też nasi rodacy. Legendy te przekazywane były dawniej tylko drogą ustną ? jako bajki recytowane dzieciom do snu lub opowieści na długie, zimowe wieczory. Dzisiaj większość z nich została spisana, aby wytwory naszej kultury ludowej przetrwały w zbiorowej pamięci.</a:t>
            </a:r>
            <a:b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Przede 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wszystkim warto pamiętać, że ponoć w każdej legendzie istnieje ziarnko prawdy! Powstawały one przecież poprzez swoiste zmieszanie zastanej rzeczywistości, faktów historycznych i żywotów realnych ludzi z własnymi wyobrażeniami, marzeniami i indywidualną kreatywnością mówców. To, co autentyczne, zmieszało się z tym, co fantastyczne, dając niesamowity efekt w postaci magicznych i inspirujących opowieści, których tłem są nasze rodzime miasta. Każde hasło opisane w książce opatrzone jest stosownym herbem. Do publikacji została dodana także wyklejka zawierająca mapę Polski, na które zostały zaznaczone wszystkie opisywane miasta. W ten sposób niewątpliwie książka ma także swój walor edukacyjny.</a:t>
            </a:r>
          </a:p>
        </p:txBody>
      </p:sp>
      <p:sp>
        <p:nvSpPr>
          <p:cNvPr id="5" name="Prostokąt 4"/>
          <p:cNvSpPr/>
          <p:nvPr/>
        </p:nvSpPr>
        <p:spPr>
          <a:xfrm>
            <a:off x="6629400" y="542925"/>
            <a:ext cx="544483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dirty="0">
              <a:solidFill>
                <a:srgbClr val="25252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400" dirty="0">
              <a:solidFill>
                <a:srgbClr val="25252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400" dirty="0">
              <a:solidFill>
                <a:srgbClr val="25252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400" dirty="0">
              <a:solidFill>
                <a:srgbClr val="25252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400" dirty="0">
              <a:solidFill>
                <a:srgbClr val="25252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400" dirty="0">
              <a:solidFill>
                <a:srgbClr val="25252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400" dirty="0">
              <a:solidFill>
                <a:srgbClr val="25252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400" dirty="0">
              <a:solidFill>
                <a:srgbClr val="25252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400" dirty="0">
              <a:solidFill>
                <a:srgbClr val="25252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400" dirty="0">
              <a:solidFill>
                <a:srgbClr val="25252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400" dirty="0">
              <a:solidFill>
                <a:srgbClr val="25252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400" dirty="0">
              <a:solidFill>
                <a:srgbClr val="25252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400" dirty="0">
              <a:solidFill>
                <a:srgbClr val="25252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400" dirty="0">
              <a:solidFill>
                <a:srgbClr val="25252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400" dirty="0">
              <a:solidFill>
                <a:srgbClr val="25252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400" dirty="0">
              <a:solidFill>
                <a:srgbClr val="25252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400" dirty="0">
              <a:solidFill>
                <a:srgbClr val="25252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400" dirty="0">
              <a:solidFill>
                <a:srgbClr val="25252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400" dirty="0" smtClean="0">
              <a:solidFill>
                <a:srgbClr val="25252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400" dirty="0">
              <a:solidFill>
                <a:srgbClr val="25252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400" dirty="0" smtClean="0">
              <a:solidFill>
                <a:srgbClr val="25252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400" dirty="0">
              <a:solidFill>
                <a:srgbClr val="25252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400" dirty="0">
              <a:solidFill>
                <a:srgbClr val="25252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1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Barbara Tylicka to żyjąca w latach 1925-2013 uznana polska dziennikarka, pisarka i krytyk literacki. Ukończyła studia polonistyczne na Uniwersytecie Warszawskim. Rozpoczynała od pracy w Instytucie Badań Literackich Polskiej Akademii Nauk, ale szybko stamtąd odeszła na rzecz pracy z takimi czasopismami jak "Świat Młodych" oraz "Guliwer". Pełniła również funkcję recenzenta w Instytucie Wydawniczym "Nasza Księgarnia".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839789" y="542927"/>
            <a:ext cx="533241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chemeClr val="accent6">
                    <a:lumMod val="75000"/>
                  </a:schemeClr>
                </a:solidFill>
              </a:rPr>
              <a:t>O krakowskich psach i kleparskich kotach. Polskie miasta w baśniach i legendach</a:t>
            </a:r>
            <a:r>
              <a:rPr lang="pl-PL" sz="20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br>
              <a:rPr lang="pl-PL" sz="2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1200" dirty="0"/>
              <a:t>autor: </a:t>
            </a:r>
            <a:r>
              <a:rPr lang="pl-PL" sz="1200" dirty="0">
                <a:hlinkClick r:id="rId2" tooltip="Agnieszka Frączek"/>
              </a:rPr>
              <a:t>Agnieszka </a:t>
            </a:r>
            <a:r>
              <a:rPr lang="pl-PL" sz="1200" dirty="0" smtClean="0">
                <a:hlinkClick r:id="rId2" tooltip="Agnieszka Frączek"/>
              </a:rPr>
              <a:t>Frączek</a:t>
            </a:r>
            <a:r>
              <a:rPr lang="pl-PL" sz="1200" dirty="0" smtClean="0"/>
              <a:t>, </a:t>
            </a:r>
            <a:r>
              <a:rPr lang="pl-PL" sz="1200" dirty="0"/>
              <a:t>i</a:t>
            </a:r>
            <a:r>
              <a:rPr lang="pl-PL" sz="1200" dirty="0" smtClean="0"/>
              <a:t>lustrator</a:t>
            </a:r>
            <a:r>
              <a:rPr lang="pl-PL" sz="1200" dirty="0"/>
              <a:t>: </a:t>
            </a:r>
            <a:r>
              <a:rPr lang="pl-PL" sz="1200" dirty="0">
                <a:hlinkClick r:id="rId3" tooltip="Joanna Rusinek"/>
              </a:rPr>
              <a:t>Joanna </a:t>
            </a:r>
            <a:r>
              <a:rPr lang="pl-PL" sz="1200" dirty="0" smtClean="0">
                <a:hlinkClick r:id="rId3" tooltip="Joanna Rusinek"/>
              </a:rPr>
              <a:t>Rusinek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b="1" dirty="0"/>
              <a:t>- </a:t>
            </a:r>
            <a:r>
              <a:rPr lang="pl-PL" sz="1200" b="1" dirty="0"/>
              <a:t>25 egzemplarzy, 190 stron, piękne ilustracje, nowe wydanie</a:t>
            </a:r>
            <a:endParaRPr lang="pl-PL" sz="1200" dirty="0"/>
          </a:p>
        </p:txBody>
      </p:sp>
      <p:pic>
        <p:nvPicPr>
          <p:cNvPr id="16" name="Picture 8" descr="O krakowskich psach i kleparskich kotach - Polskie miasta w baśni i legendzie - Barbara Tylicka  - zdjęci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444" y="615662"/>
            <a:ext cx="3345873" cy="448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0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57999" y="488025"/>
            <a:ext cx="5259674" cy="1600548"/>
          </a:xfrm>
        </p:spPr>
        <p:txBody>
          <a:bodyPr>
            <a:noAutofit/>
          </a:bodyPr>
          <a:lstStyle/>
          <a:p>
            <a:r>
              <a:rPr lang="pl-PL" sz="2400" b="1" dirty="0">
                <a:solidFill>
                  <a:srgbClr val="70AD47">
                    <a:lumMod val="75000"/>
                  </a:srgbClr>
                </a:solidFill>
              </a:rPr>
              <a:t>Kapelusz Pani Wrony</a:t>
            </a:r>
            <a:r>
              <a:rPr lang="pl-PL" sz="2000" b="1" dirty="0">
                <a:solidFill>
                  <a:srgbClr val="70AD47">
                    <a:lumMod val="75000"/>
                  </a:srgbClr>
                </a:solidFill>
              </a:rPr>
              <a:t/>
            </a:r>
            <a:br>
              <a:rPr lang="pl-PL" sz="2000" b="1" dirty="0">
                <a:solidFill>
                  <a:srgbClr val="70AD47">
                    <a:lumMod val="75000"/>
                  </a:srgbClr>
                </a:solidFill>
              </a:rPr>
            </a:br>
            <a:r>
              <a:rPr lang="pl-PL" sz="2000" b="1" dirty="0">
                <a:solidFill>
                  <a:prstClr val="black"/>
                </a:solidFill>
              </a:rPr>
              <a:t/>
            </a:r>
            <a:br>
              <a:rPr lang="pl-PL" sz="2000" b="1" dirty="0">
                <a:solidFill>
                  <a:prstClr val="black"/>
                </a:solidFill>
              </a:rPr>
            </a:br>
            <a:r>
              <a:rPr lang="pl-PL" sz="1500" dirty="0">
                <a:solidFill>
                  <a:prstClr val="black"/>
                </a:solidFill>
              </a:rPr>
              <a:t>autor: </a:t>
            </a:r>
            <a:r>
              <a:rPr lang="pl-PL" sz="1500" dirty="0" err="1">
                <a:solidFill>
                  <a:srgbClr val="0070C0"/>
                </a:solidFill>
              </a:rPr>
              <a:t>Parlak</a:t>
            </a:r>
            <a:r>
              <a:rPr lang="pl-PL" sz="1500" dirty="0">
                <a:solidFill>
                  <a:srgbClr val="0070C0"/>
                </a:solidFill>
              </a:rPr>
              <a:t> Danuta</a:t>
            </a:r>
            <a:r>
              <a:rPr lang="pl-PL" sz="2000" dirty="0">
                <a:solidFill>
                  <a:srgbClr val="0070C0"/>
                </a:solidFill>
              </a:rPr>
              <a:t/>
            </a:r>
            <a:br>
              <a:rPr lang="pl-PL" sz="2000" dirty="0">
                <a:solidFill>
                  <a:srgbClr val="0070C0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1200" b="1" dirty="0">
                <a:solidFill>
                  <a:prstClr val="black"/>
                </a:solidFill>
              </a:rPr>
              <a:t>- 23 egzemplarzy, 63 strony, piękne ilustracje, nowe wydanie</a:t>
            </a:r>
            <a:endParaRPr lang="pl-PL" sz="120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20882" y="2088573"/>
            <a:ext cx="6068291" cy="4301835"/>
          </a:xfrm>
        </p:spPr>
        <p:txBody>
          <a:bodyPr>
            <a:normAutofit fontScale="25000" lnSpcReduction="20000"/>
          </a:bodyPr>
          <a:lstStyle/>
          <a:p>
            <a:pPr algn="just"/>
            <a:endParaRPr lang="pl-PL" sz="3800" dirty="0"/>
          </a:p>
          <a:p>
            <a:pPr algn="just"/>
            <a:r>
              <a:rPr lang="pl-PL" sz="5600" i="1" dirty="0">
                <a:latin typeface="Calibri" panose="020F0502020204030204" pitchFamily="34" charset="0"/>
                <a:cs typeface="Calibri" panose="020F0502020204030204" pitchFamily="34" charset="0"/>
              </a:rPr>
              <a:t>Jeżeli wciąż nie wiesz w jaki sposób Pani Wrona zgubiła swój kapelusz i czy się odnalazł, to najwyższy czas sięgnąć po książkę Danuty </a:t>
            </a:r>
            <a:r>
              <a:rPr lang="pl-PL" sz="5600" i="1" dirty="0" err="1">
                <a:latin typeface="Calibri" panose="020F0502020204030204" pitchFamily="34" charset="0"/>
                <a:cs typeface="Calibri" panose="020F0502020204030204" pitchFamily="34" charset="0"/>
              </a:rPr>
              <a:t>Parlak</a:t>
            </a:r>
            <a:r>
              <a:rPr lang="pl-PL" sz="5600" i="1" dirty="0">
                <a:latin typeface="Calibri" panose="020F0502020204030204" pitchFamily="34" charset="0"/>
                <a:cs typeface="Calibri" panose="020F0502020204030204" pitchFamily="34" charset="0"/>
              </a:rPr>
              <a:t> zatytułowaną "Kapelusz Pani Wrony". To niezwykły zbiór opowiadań pełnych </a:t>
            </a:r>
            <a:r>
              <a:rPr lang="pl-PL" sz="5600" i="1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humoru</a:t>
            </a:r>
            <a:r>
              <a:rPr lang="pl-PL" sz="5600" i="1" dirty="0">
                <a:latin typeface="Calibri" panose="020F0502020204030204" pitchFamily="34" charset="0"/>
                <a:cs typeface="Calibri" panose="020F0502020204030204" pitchFamily="34" charset="0"/>
              </a:rPr>
              <a:t> i niesamowitej fabuły oraz </a:t>
            </a:r>
            <a:r>
              <a:rPr lang="pl-PL" sz="5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wyjątkowych bohaterów.</a:t>
            </a:r>
            <a:r>
              <a:rPr lang="pl-PL" sz="5600" i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56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5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5600" i="1" dirty="0">
                <a:latin typeface="Calibri" panose="020F0502020204030204" pitchFamily="34" charset="0"/>
                <a:cs typeface="Calibri" panose="020F0502020204030204" pitchFamily="34" charset="0"/>
              </a:rPr>
              <a:t>"Kapelusz pani Wrony" to zbiór bardzo dowcipnych i mądrych, niosących przesłanie </a:t>
            </a:r>
            <a:r>
              <a:rPr lang="pl-PL" sz="5600" i="1" u="sng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opowiadań</a:t>
            </a:r>
            <a:r>
              <a:rPr lang="pl-PL" sz="5600" i="1" dirty="0">
                <a:latin typeface="Calibri" panose="020F0502020204030204" pitchFamily="34" charset="0"/>
                <a:cs typeface="Calibri" panose="020F0502020204030204" pitchFamily="34" charset="0"/>
              </a:rPr>
              <a:t>, których akcja toczy się na łonie przyrody, między innymi w lesie, w ogrodzie i na łące. Czytelnicy poznają historię zaginionego kapelusza Pani Wrony i dowiedzą się w jaki sposób został odnaleziony. Będą również świadkami bohaterskiego czynu, jakiego dokonał bojaźliwy zazwyczaj </a:t>
            </a:r>
            <a:r>
              <a:rPr lang="pl-PL" sz="5600" i="1" dirty="0" err="1">
                <a:latin typeface="Calibri" panose="020F0502020204030204" pitchFamily="34" charset="0"/>
                <a:cs typeface="Calibri" panose="020F0502020204030204" pitchFamily="34" charset="0"/>
              </a:rPr>
              <a:t>Wystraszek</a:t>
            </a:r>
            <a:r>
              <a:rPr lang="pl-PL" sz="5600" i="1" dirty="0">
                <a:latin typeface="Calibri" panose="020F0502020204030204" pitchFamily="34" charset="0"/>
                <a:cs typeface="Calibri" panose="020F0502020204030204" pitchFamily="34" charset="0"/>
              </a:rPr>
              <a:t>. W zbiorze znajdzie się również historia małżeństwa bociana Mikołaja z piękną żoną żabką, a także opis ogrodu, w którym zamieszkało Nic.</a:t>
            </a:r>
            <a:br>
              <a:rPr lang="pl-PL" sz="56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600" i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56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600" i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56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600" i="1" dirty="0">
                <a:latin typeface="Calibri" panose="020F0502020204030204" pitchFamily="34" charset="0"/>
                <a:cs typeface="Calibri" panose="020F0502020204030204" pitchFamily="34" charset="0"/>
              </a:rPr>
              <a:t>Strony książki znajdują się w niezwykle pięknej i twardej okładce. Lekturę dodatkowo umilają bardzo barwne i zachęcające ilustracje, które z pewnością przykują uwagę najmłodszych Czytelników i przysporzą im sporo radości. Książka jest bardzo interesująca i pouczająca. Każda z przedstawionych historii jest absorbująca i napisana prostym i przystępnym językiem, co skutecznie ułatwia odbiór.</a:t>
            </a:r>
          </a:p>
        </p:txBody>
      </p:sp>
      <p:pic>
        <p:nvPicPr>
          <p:cNvPr id="7172" name="Picture 4" descr="Kapelusz Pani Wrony  - Parlak Danu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541" y="224580"/>
            <a:ext cx="3754654" cy="4264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502237" y="4792680"/>
            <a:ext cx="4689764" cy="138499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914377"/>
            <a:r>
              <a:rPr lang="pl-PL" altLang="pl-PL" sz="1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Danuta </a:t>
            </a:r>
            <a:r>
              <a:rPr lang="pl-PL" altLang="pl-PL" sz="12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Parlak</a:t>
            </a:r>
            <a:r>
              <a:rPr lang="pl-PL" altLang="pl-PL" sz="1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 wykształcenia jest psychologiem, ukończyła również teatrologię. Choć obecnie mieszka w Warszawie, to wciąż jest sentymentalnie związana z Krakowem. Z tym miastem wciąż wiążą je liczne więzy rodzinne. Autorka na co dzień pisze słuchowiska radiowe oraz </a:t>
            </a:r>
            <a:r>
              <a:rPr lang="pl-PL" altLang="pl-PL" sz="1200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książki dla dzieci</a:t>
            </a:r>
            <a:r>
              <a:rPr lang="pl-PL" altLang="pl-PL" sz="1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Polecamy wszystkie książki Danuty </a:t>
            </a:r>
            <a:r>
              <a:rPr lang="pl-PL" altLang="pl-PL" sz="12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Parlak</a:t>
            </a:r>
            <a:r>
              <a:rPr lang="pl-PL" altLang="pl-PL" sz="1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między innymi "Tajemnicze notesy </a:t>
            </a:r>
            <a:r>
              <a:rPr lang="pl-PL" altLang="pl-PL" sz="12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Tywonki</a:t>
            </a:r>
            <a:r>
              <a:rPr lang="pl-PL" altLang="pl-PL" sz="1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", "Zwariowana kałuża", "Pan Mruczek i Mysia rodzina".</a:t>
            </a:r>
          </a:p>
        </p:txBody>
      </p:sp>
    </p:spTree>
    <p:extLst>
      <p:ext uri="{BB962C8B-B14F-4D97-AF65-F5344CB8AC3E}">
        <p14:creationId xmlns:p14="http://schemas.microsoft.com/office/powerpoint/2010/main" val="329347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6746" y="935182"/>
            <a:ext cx="4831772" cy="1496291"/>
          </a:xfrm>
        </p:spPr>
        <p:txBody>
          <a:bodyPr>
            <a:normAutofit fontScale="90000"/>
          </a:bodyPr>
          <a:lstStyle/>
          <a:p>
            <a:r>
              <a:rPr lang="pl-PL" sz="2700" b="1" dirty="0" smtClean="0">
                <a:solidFill>
                  <a:srgbClr val="70AD47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Detektyw Pozytywka</a:t>
            </a:r>
            <a:r>
              <a:rPr lang="pl-PL" b="1" dirty="0">
                <a:solidFill>
                  <a:srgbClr val="70AD47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b="1" dirty="0">
                <a:solidFill>
                  <a:srgbClr val="70AD47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autor: </a:t>
            </a:r>
            <a:r>
              <a:rPr lang="pl-PL" sz="1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Grzegorz </a:t>
            </a:r>
            <a:r>
              <a:rPr lang="pl-PL" sz="18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Kasdepke</a:t>
            </a:r>
            <a:r>
              <a:rPr lang="pl-PL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- 6</a:t>
            </a:r>
            <a:r>
              <a:rPr lang="pl-PL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egzemplarzy, </a:t>
            </a:r>
            <a:r>
              <a:rPr lang="pl-PL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65 stron, </a:t>
            </a:r>
            <a:r>
              <a:rPr lang="pl-PL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piękne ilustracje, nowe wydanie</a:t>
            </a: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777" y="840364"/>
            <a:ext cx="3978996" cy="5305328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52056" y="2722417"/>
            <a:ext cx="5714207" cy="3138634"/>
          </a:xfrm>
        </p:spPr>
        <p:txBody>
          <a:bodyPr/>
          <a:lstStyle/>
          <a:p>
            <a:pPr algn="just"/>
            <a:endParaRPr lang="pl-PL" dirty="0" smtClean="0"/>
          </a:p>
          <a:p>
            <a:pPr algn="just"/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Książka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detektywistyczna dla młodszych dzieci. Składa się na nią kilkanaście zagadek "kryminalnych", które dzieci mogą samodzielnie rozwiązywać, podążając tropem detektywa Pozytywki. Wątki "kryminalne" dotyczą różnych zjawisk, z którymi mali czytelnicy spotykają się na co dzień, jak np. roztrzaskanie na balkonie wazonu z wodą przez mróz. Próby ich wyjaśnienia uczą logicznego myślenia i wyciągania wniosków. Na końcu książki zamieszczone są rozwiązania zagadek. Dla czytelników w wieku: od 0 do 6 lat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977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0823" y="623455"/>
            <a:ext cx="4823559" cy="1714500"/>
          </a:xfrm>
        </p:spPr>
        <p:txBody>
          <a:bodyPr>
            <a:noAutofit/>
          </a:bodyPr>
          <a:lstStyle/>
          <a:p>
            <a:r>
              <a:rPr lang="pl-PL" sz="2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Doktor Dolittle i jego zwierzęta</a:t>
            </a:r>
            <a:r>
              <a:rPr lang="pl-PL" sz="2400" b="1" dirty="0">
                <a:solidFill>
                  <a:srgbClr val="70AD47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400" b="1" dirty="0">
                <a:solidFill>
                  <a:srgbClr val="70AD47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autor: </a:t>
            </a:r>
            <a:r>
              <a:rPr lang="pl-PL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Hugh </a:t>
            </a:r>
            <a:r>
              <a:rPr lang="pl-PL" sz="16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Lofting</a:t>
            </a:r>
            <a:r>
              <a:rPr lang="pl-PL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- 5 egzemplarzy, 77 stron, piękne ilustracje, nowe wydanie</a:t>
            </a:r>
            <a:endParaRPr lang="pl-P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436" y="1002288"/>
            <a:ext cx="3373871" cy="5054191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227909" y="1880755"/>
            <a:ext cx="5434148" cy="3980294"/>
          </a:xfrm>
        </p:spPr>
        <p:txBody>
          <a:bodyPr/>
          <a:lstStyle/>
          <a:p>
            <a:endParaRPr lang="pl-PL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Doktor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Jan Dolittle to wielki uczony i przyjaciel zwierząt. Dzięki papudze Polinezji uczy się ich języka, po czym porzuca praktykę lekarską i wraz z prosięciem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Geb-Geb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, małpką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Czi-Czi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, psem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Jipem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, kaczką </a:t>
            </a:r>
            <a:r>
              <a:rPr 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Dab-Dab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i sową Tu-Tu wyrusza w pełną przygód podróż do Afryki, by pomóc chorym małpkom.</a:t>
            </a:r>
            <a:b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Najsłynniejszy lekarz dla zwierząt powraca w nowym wydaniu, przepięknie zilustrowanym przez Magdalenę Kozieł-Nowak.</a:t>
            </a:r>
          </a:p>
        </p:txBody>
      </p:sp>
    </p:spTree>
    <p:extLst>
      <p:ext uri="{BB962C8B-B14F-4D97-AF65-F5344CB8AC3E}">
        <p14:creationId xmlns:p14="http://schemas.microsoft.com/office/powerpoint/2010/main" val="57173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</TotalTime>
  <Words>1144</Words>
  <Application>Microsoft Office PowerPoint</Application>
  <PresentationFormat>Panoramiczny</PresentationFormat>
  <Paragraphs>103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futurahveunormal</vt:lpstr>
      <vt:lpstr>Motyw pakietu Office</vt:lpstr>
      <vt:lpstr>  Rany Julek! O tym, jak Julian Tuwim został poetą     autor: Agnieszka Frączek Ilustrator: Joanna Rusinek  - 5 egzemplarzy, 77 stron, piękne ilustracje, nowe wydanie</vt:lpstr>
      <vt:lpstr>Którędy do Yellowstone? Dzika podróż po parkach narodowych  tekst i il. : Aleksandra i Daniel Mizielińscy  - 3 egz,  128 str.,  nowe wydanie, piękne ilustracje</vt:lpstr>
      <vt:lpstr>Dzieci z Bullerbyn  autor: Astrid Lindgren   - 5 egzemplarzy, 77 stron, piękne ilustracje, nowe wydanie</vt:lpstr>
      <vt:lpstr>Piaskowy Wilk i prawdziwe wymysły  ilustracje: Kristina Digman tłumaczenie: Agnieszka Stróżyk   - 3 egz,  124 str.,  nowe wydanie, piękne ilustracje</vt:lpstr>
      <vt:lpstr> Dziewczynka z parku  autor: Barbara Kosmowska  - 5 egzemplarzy, 77 stron, piękne ilustracje, nowe wydanie</vt:lpstr>
      <vt:lpstr>Prezentacja programu PowerPoint</vt:lpstr>
      <vt:lpstr>Kapelusz Pani Wrony  autor: Parlak Danuta  - 23 egzemplarzy, 63 strony, piękne ilustracje, nowe wydanie</vt:lpstr>
      <vt:lpstr>Detektyw Pozytywka  autor: Grzegorz Kasdepke  - 6 egzemplarzy, 65 stron, piękne ilustracje, nowe wydanie</vt:lpstr>
      <vt:lpstr>Doktor Dolittle i jego zwierzęta  autor: Hugh Lofting  - 5 egzemplarzy, 77 stron, piękne ilustracje, nowe wydanie</vt:lpstr>
      <vt:lpstr>Pamiętnik Czarnego Noska  autor: Hugh Lofting  - 5 egzemplarzy, 77 stron, piękne ilustracje, nowe wydanie</vt:lpstr>
      <vt:lpstr>Asiunia  autor: Joanna Poprazińska  - 5 egzemplarzy, 46 str., piękne ilustracje,  nowe wydanie</vt:lpstr>
      <vt:lpstr>Mania  autor: Julia Grodek - 24 egzemplarzy, 72 str., piękne ilustracje,  nowe wydanie</vt:lpstr>
      <vt:lpstr>Niesamowite przygody dziesięciu skarpetek (czterech prawych i sześciu lewych)  . autor: Justyna Bednarek . - 25 egzemplarzy, 155 stron, piękne ilustracje, nowe wydanie </vt:lpstr>
      <vt:lpstr>Afryka Kazika . autor: Łukasz Wierzbicki . - 23 egzemplarze, 168 s., piękne ilustracje,     nowe wydanie</vt:lpstr>
      <vt:lpstr>Dziadek i Niedźwiadek . autor: Łukasz Wierzbicki . - 3 egzemplarze, 160 s., piękne ilustracje, nowe wydanie</vt:lpstr>
      <vt:lpstr> Drzewo do samego nieba . autor: Maria Terlikowska . - 5 egz., 48 s., piękne ilustracje, nowe wydanie</vt:lpstr>
      <vt:lpstr>Karolcia . autor: Maria Kruger  - 25 egz., 133  s.</vt:lpstr>
      <vt:lpstr>O psie, który jeździł koleją . autor: Roman Pisarski  - 25 egzemplarzy, ok. 54 strony</vt:lpstr>
      <vt:lpstr>Cukierku, ty łobuzie! . autor: Waldemar Cichoń  - 25 egzemplarzy, 62 s., piękne ilustracje, nowe wydanie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Windows User</dc:creator>
  <cp:lastModifiedBy>Windows User</cp:lastModifiedBy>
  <cp:revision>156</cp:revision>
  <dcterms:created xsi:type="dcterms:W3CDTF">2021-09-16T07:13:51Z</dcterms:created>
  <dcterms:modified xsi:type="dcterms:W3CDTF">2021-09-20T09:04:47Z</dcterms:modified>
</cp:coreProperties>
</file>